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Anton"/>
      <p:regular r:id="rId62"/>
    </p:embeddedFont>
    <p:embeddedFont>
      <p:font typeface="Helvetica Neue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nton-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7.xml"/><Relationship Id="rId66" Type="http://schemas.openxmlformats.org/officeDocument/2006/relationships/font" Target="fonts/HelveticaNeueLight-boldItalic.fntdata"/><Relationship Id="rId21" Type="http://schemas.openxmlformats.org/officeDocument/2006/relationships/slide" Target="slides/slide16.xml"/><Relationship Id="rId65" Type="http://schemas.openxmlformats.org/officeDocument/2006/relationships/font" Target="fonts/HelveticaNeueLigh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8fb95d783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8fb95d783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dfad5c2a2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dfad5c2a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dfad5c2a2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dfad5c2a2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39db41a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39db41a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dfad5c2a2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dfad5c2a2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dfad5c2a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dfad5c2a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3c14cbcb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3c14cbcb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3c14cbcb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3c14cbcb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3c14cbcb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3c14cbcb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3c14cbcb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3c14cbcb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3c14cbcb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3c14cbcb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dfad5c2a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dfad5c2a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3c14cbc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3c14cbc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dfad5c2a2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dfad5c2a2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dfad5c2a2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dfad5c2a2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dfad5c2a2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dfad5c2a2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dfad5c2a2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dfad5c2a2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3c14cbc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3c14cbc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39db41a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39db41a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3c14cbcb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3c14cbcb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3c14cbcb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3c14cbcb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dfad5c2a2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dfad5c2a2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dfad5c2a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dfad5c2a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dfad5c2a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dfad5c2a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dfad5c2a2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dfad5c2a2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3c14cbcb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3c14cbc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3c14cbcb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3c14cbcb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3c14cbcb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3c14cbcb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3c14cbcb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3c14cbcb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3c14cbc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3c14cbc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3c14cbcb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3c14cbcb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3c14cbcb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3c14cbcb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3c14cbcb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3c14cbcb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dfad5c2a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dfad5c2a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3c14cbcb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3c14cbcb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3c14cbcb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3c14cbcb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3c14cbc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3c14cbc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3c14cbcb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3c14cbcb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39db41a2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239db41a2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39db41a2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39db41a2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3c14cbcb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3c14cbcb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3c14cbcb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3c14cbcb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dfad5c2a2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dfad5c2a2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3c14cbcb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3c14cbcb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8fb95d783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8fb95d783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3c14cbcb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3c14cbcb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3c14cbcb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23c14cbcb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3c14cbcb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3c14cbcb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3c14cbcb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3c14cbcb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3c14cbcb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3c14cbcb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dfad5c2a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dfad5c2a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dfad5c2a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dfad5c2a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8fb95d78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8fb95d78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dfad5c2a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dfad5c2a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dfad5c2a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dfad5c2a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dfad5c2a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dfad5c2a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hyperlink" Target="http://drive.google.com/file/d/1D4-0Gga6Wp6YDUJTAy_XGps1HGh2-aUD/view"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34.png"/><Relationship Id="rId6" Type="http://schemas.openxmlformats.org/officeDocument/2006/relationships/image" Target="../media/image10.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22.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9.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15.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25.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24.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jp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jp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jp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jp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jp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jp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jp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jp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jpg"/><Relationship Id="rId4" Type="http://schemas.openxmlformats.org/officeDocument/2006/relationships/image" Target="../media/image47.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jpg"/><Relationship Id="rId4" Type="http://schemas.openxmlformats.org/officeDocument/2006/relationships/image" Target="../media/image24.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jp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jp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jp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jp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jp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jp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jp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jp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5" name="Google Shape;55;p13"/>
          <p:cNvSpPr txBox="1"/>
          <p:nvPr>
            <p:ph type="ctrTitle"/>
          </p:nvPr>
        </p:nvSpPr>
        <p:spPr>
          <a:xfrm>
            <a:off x="713550" y="12183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6" name="Google Shape;56;p13"/>
          <p:cNvSpPr txBox="1"/>
          <p:nvPr>
            <p:ph idx="1" type="subTitle"/>
          </p:nvPr>
        </p:nvSpPr>
        <p:spPr>
          <a:xfrm>
            <a:off x="1353975" y="3369625"/>
            <a:ext cx="2607600" cy="1575600"/>
          </a:xfrm>
          <a:prstGeom prst="rect">
            <a:avLst/>
          </a:prstGeom>
        </p:spPr>
        <p:txBody>
          <a:bodyPr anchorCtr="0" anchor="t" bIns="91425" lIns="91425" spcFirstLastPara="1" rIns="91425" wrap="square" tIns="91425">
            <a:normAutofit fontScale="47500" lnSpcReduction="10000"/>
          </a:bodyPr>
          <a:lstStyle/>
          <a:p>
            <a:pPr indent="0" lvl="0" marL="0" rtl="0" algn="ctr">
              <a:spcBef>
                <a:spcPts val="0"/>
              </a:spcBef>
              <a:spcAft>
                <a:spcPts val="0"/>
              </a:spcAft>
              <a:buNone/>
            </a:pPr>
            <a:r>
              <a:rPr lang="es">
                <a:solidFill>
                  <a:schemeClr val="lt1"/>
                </a:solidFill>
              </a:rPr>
              <a:t>Entrenadores:</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s">
                <a:solidFill>
                  <a:schemeClr val="lt1"/>
                </a:solidFill>
              </a:rPr>
              <a:t>Diego Luciaw (ディエゴ)</a:t>
            </a:r>
            <a:endParaRPr>
              <a:solidFill>
                <a:schemeClr val="lt1"/>
              </a:solidFill>
            </a:endParaRPr>
          </a:p>
          <a:p>
            <a:pPr indent="0" lvl="0" marL="0" rtl="0" algn="ctr">
              <a:spcBef>
                <a:spcPts val="0"/>
              </a:spcBef>
              <a:spcAft>
                <a:spcPts val="0"/>
              </a:spcAft>
              <a:buNone/>
            </a:pPr>
            <a:r>
              <a:rPr lang="es">
                <a:solidFill>
                  <a:schemeClr val="lt1"/>
                </a:solidFill>
              </a:rPr>
              <a:t>Fabiana Torres (ファビエンヌ)</a:t>
            </a:r>
            <a:endParaRPr>
              <a:solidFill>
                <a:schemeClr val="lt1"/>
              </a:solidFill>
            </a:endParaRPr>
          </a:p>
          <a:p>
            <a:pPr indent="0" lvl="0" marL="0" rtl="0" algn="ctr">
              <a:spcBef>
                <a:spcPts val="0"/>
              </a:spcBef>
              <a:spcAft>
                <a:spcPts val="0"/>
              </a:spcAft>
              <a:buNone/>
            </a:pPr>
            <a:r>
              <a:rPr lang="es">
                <a:solidFill>
                  <a:schemeClr val="lt1"/>
                </a:solidFill>
              </a:rPr>
              <a:t>Carolina Lopez (カロライナ)</a:t>
            </a:r>
            <a:endParaRPr>
              <a:solidFill>
                <a:schemeClr val="lt1"/>
              </a:solidFill>
            </a:endParaRPr>
          </a:p>
          <a:p>
            <a:pPr indent="0" lvl="0" marL="0" rtl="0" algn="ctr">
              <a:spcBef>
                <a:spcPts val="0"/>
              </a:spcBef>
              <a:spcAft>
                <a:spcPts val="0"/>
              </a:spcAft>
              <a:buNone/>
            </a:pPr>
            <a:r>
              <a:rPr lang="es">
                <a:solidFill>
                  <a:schemeClr val="lt1"/>
                </a:solidFill>
              </a:rPr>
              <a:t>Felipe Maldonado (フェリペ)</a:t>
            </a:r>
            <a:endParaRPr>
              <a:solidFill>
                <a:schemeClr val="lt1"/>
              </a:solidFill>
            </a:endParaRPr>
          </a:p>
          <a:p>
            <a:pPr indent="0" lvl="0" marL="0" rtl="0" algn="ctr">
              <a:spcBef>
                <a:spcPts val="0"/>
              </a:spcBef>
              <a:spcAft>
                <a:spcPts val="0"/>
              </a:spcAft>
              <a:buNone/>
            </a:pPr>
            <a:r>
              <a:t/>
            </a:r>
            <a:endParaRPr/>
          </a:p>
        </p:txBody>
      </p:sp>
      <p:sp>
        <p:nvSpPr>
          <p:cNvPr id="57" name="Google Shape;57;p13"/>
          <p:cNvSpPr txBox="1"/>
          <p:nvPr>
            <p:ph idx="1" type="subTitle"/>
          </p:nvPr>
        </p:nvSpPr>
        <p:spPr>
          <a:xfrm>
            <a:off x="5182425" y="3369625"/>
            <a:ext cx="2782800" cy="1575600"/>
          </a:xfrm>
          <a:prstGeom prst="rect">
            <a:avLst/>
          </a:prstGeom>
        </p:spPr>
        <p:txBody>
          <a:bodyPr anchorCtr="0" anchor="t" bIns="91425" lIns="91425" spcFirstLastPara="1" rIns="91425" wrap="square" tIns="91425">
            <a:normAutofit fontScale="47500" lnSpcReduction="10000"/>
          </a:bodyPr>
          <a:lstStyle/>
          <a:p>
            <a:pPr indent="0" lvl="0" marL="0" rtl="0" algn="ctr">
              <a:spcBef>
                <a:spcPts val="0"/>
              </a:spcBef>
              <a:spcAft>
                <a:spcPts val="0"/>
              </a:spcAft>
              <a:buNone/>
            </a:pPr>
            <a:r>
              <a:rPr lang="es">
                <a:solidFill>
                  <a:schemeClr val="lt1"/>
                </a:solidFill>
              </a:rPr>
              <a:t>Profesor:</a:t>
            </a:r>
            <a:endParaRPr>
              <a:solidFill>
                <a:schemeClr val="lt1"/>
              </a:solidFill>
            </a:endParaRPr>
          </a:p>
          <a:p>
            <a:pPr indent="0" lvl="0" marL="0" rtl="0" algn="ctr">
              <a:spcBef>
                <a:spcPts val="0"/>
              </a:spcBef>
              <a:spcAft>
                <a:spcPts val="0"/>
              </a:spcAft>
              <a:buNone/>
            </a:pPr>
            <a:r>
              <a:rPr lang="es">
                <a:solidFill>
                  <a:schemeClr val="lt1"/>
                </a:solidFill>
              </a:rPr>
              <a:t>Luca Citta (ルウカ)</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s">
                <a:solidFill>
                  <a:schemeClr val="lt1"/>
                </a:solidFill>
              </a:rPr>
              <a:t>Lider de Gimnasio:</a:t>
            </a:r>
            <a:endParaRPr>
              <a:solidFill>
                <a:schemeClr val="lt1"/>
              </a:solidFill>
            </a:endParaRPr>
          </a:p>
          <a:p>
            <a:pPr indent="0" lvl="0" marL="0" rtl="0" algn="ctr">
              <a:spcBef>
                <a:spcPts val="0"/>
              </a:spcBef>
              <a:spcAft>
                <a:spcPts val="0"/>
              </a:spcAft>
              <a:buNone/>
            </a:pPr>
            <a:r>
              <a:rPr lang="es">
                <a:solidFill>
                  <a:schemeClr val="lt1"/>
                </a:solidFill>
              </a:rPr>
              <a:t>Octavio </a:t>
            </a:r>
            <a:r>
              <a:rPr lang="es">
                <a:solidFill>
                  <a:schemeClr val="lt1"/>
                </a:solidFill>
              </a:rPr>
              <a:t>Lafourcade (オクタビオ)</a:t>
            </a:r>
            <a:endParaRPr>
              <a:solidFill>
                <a:schemeClr val="lt1"/>
              </a:solidFill>
            </a:endParaRPr>
          </a:p>
          <a:p>
            <a:pPr indent="0" lvl="0" marL="0" rtl="0" algn="ctr">
              <a:spcBef>
                <a:spcPts val="0"/>
              </a:spcBef>
              <a:spcAft>
                <a:spcPts val="0"/>
              </a:spcAft>
              <a:buNone/>
            </a:pPr>
            <a:r>
              <a:t/>
            </a:r>
            <a:endParaRPr/>
          </a:p>
        </p:txBody>
      </p:sp>
      <p:sp>
        <p:nvSpPr>
          <p:cNvPr id="58" name="Google Shape;58;p13"/>
          <p:cNvSpPr txBox="1"/>
          <p:nvPr>
            <p:ph type="ctrTitle"/>
          </p:nvPr>
        </p:nvSpPr>
        <p:spPr>
          <a:xfrm>
            <a:off x="950775" y="2444300"/>
            <a:ext cx="7716900" cy="556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i="1" lang="es" sz="2400">
                <a:solidFill>
                  <a:schemeClr val="lt1"/>
                </a:solidFill>
                <a:latin typeface="Anton"/>
                <a:ea typeface="Anton"/>
                <a:cs typeface="Anton"/>
                <a:sym typeface="Anton"/>
              </a:rPr>
              <a:t>CIENCIA DE LOS DATOS DE LA MANO DE</a:t>
            </a:r>
            <a:endParaRPr b="1">
              <a:solidFill>
                <a:schemeClr val="lt1"/>
              </a:solidFill>
            </a:endParaRPr>
          </a:p>
        </p:txBody>
      </p:sp>
      <p:pic>
        <p:nvPicPr>
          <p:cNvPr id="59" name="Google Shape;59;p13"/>
          <p:cNvPicPr preferRelativeResize="0"/>
          <p:nvPr/>
        </p:nvPicPr>
        <p:blipFill>
          <a:blip r:embed="rId4">
            <a:alphaModFix/>
          </a:blip>
          <a:stretch>
            <a:fillRect/>
          </a:stretch>
        </p:blipFill>
        <p:spPr>
          <a:xfrm>
            <a:off x="5632879" y="2173426"/>
            <a:ext cx="2432819" cy="895199"/>
          </a:xfrm>
          <a:prstGeom prst="rect">
            <a:avLst/>
          </a:prstGeom>
          <a:noFill/>
          <a:ln>
            <a:noFill/>
          </a:ln>
          <a:effectLst>
            <a:outerShdw blurRad="57150" rotWithShape="0" algn="bl" dir="12840000" dist="57150">
              <a:schemeClr val="lt1">
                <a:alpha val="20000"/>
              </a:schemeClr>
            </a:outerShdw>
          </a:effectLst>
        </p:spPr>
      </p:pic>
      <p:pic>
        <p:nvPicPr>
          <p:cNvPr id="60" name="Google Shape;60;p13"/>
          <p:cNvPicPr preferRelativeResize="0"/>
          <p:nvPr/>
        </p:nvPicPr>
        <p:blipFill>
          <a:blip r:embed="rId5">
            <a:alphaModFix/>
          </a:blip>
          <a:stretch>
            <a:fillRect/>
          </a:stretch>
        </p:blipFill>
        <p:spPr>
          <a:xfrm>
            <a:off x="950775" y="1256163"/>
            <a:ext cx="825300" cy="819625"/>
          </a:xfrm>
          <a:prstGeom prst="rect">
            <a:avLst/>
          </a:prstGeom>
          <a:noFill/>
          <a:ln>
            <a:noFill/>
          </a:ln>
        </p:spPr>
      </p:pic>
      <p:pic>
        <p:nvPicPr>
          <p:cNvPr id="61" name="Google Shape;61;p13"/>
          <p:cNvPicPr preferRelativeResize="0"/>
          <p:nvPr/>
        </p:nvPicPr>
        <p:blipFill>
          <a:blip r:embed="rId6">
            <a:alphaModFix/>
          </a:blip>
          <a:stretch>
            <a:fillRect/>
          </a:stretch>
        </p:blipFill>
        <p:spPr>
          <a:xfrm>
            <a:off x="4039076" y="3369625"/>
            <a:ext cx="1065850" cy="1186124"/>
          </a:xfrm>
          <a:prstGeom prst="rect">
            <a:avLst/>
          </a:prstGeom>
          <a:noFill/>
          <a:ln>
            <a:noFill/>
          </a:ln>
          <a:effectLst>
            <a:outerShdw blurRad="57150" rotWithShape="0" algn="bl" dir="5400000" dist="19050">
              <a:srgbClr val="000000">
                <a:alpha val="50000"/>
              </a:srgbClr>
            </a:outerShdw>
          </a:effectLst>
        </p:spPr>
      </p:pic>
      <p:pic>
        <p:nvPicPr>
          <p:cNvPr id="62" name="Google Shape;62;p13" title="Pokémon Anime Sound Collection - Team Rocket Motto (Kanto Version).mp3">
            <a:hlinkClick r:id="rId7"/>
          </p:cNvPr>
          <p:cNvPicPr preferRelativeResize="0"/>
          <p:nvPr/>
        </p:nvPicPr>
        <p:blipFill>
          <a:blip r:embed="rId8">
            <a:alphaModFix/>
          </a:blip>
          <a:stretch>
            <a:fillRect/>
          </a:stretch>
        </p:blipFill>
        <p:spPr>
          <a:xfrm>
            <a:off x="170400" y="4488025"/>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33" name="Google Shape;133;p22"/>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34" name="Google Shape;134;p22"/>
          <p:cNvSpPr txBox="1"/>
          <p:nvPr/>
        </p:nvSpPr>
        <p:spPr>
          <a:xfrm>
            <a:off x="713550" y="1434150"/>
            <a:ext cx="7716900" cy="101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Valores Nulos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marR="0" rtl="0" algn="just">
              <a:lnSpc>
                <a:spcPct val="115000"/>
              </a:lnSpc>
              <a:spcBef>
                <a:spcPts val="0"/>
              </a:spcBef>
              <a:spcAft>
                <a:spcPts val="0"/>
              </a:spcAft>
              <a:buNone/>
            </a:pPr>
            <a:r>
              <a:rPr lang="es" sz="1500">
                <a:solidFill>
                  <a:schemeClr val="lt1"/>
                </a:solidFill>
              </a:rPr>
              <a:t>Fueron identificados y tratados los valores nulos y valores duplicados</a:t>
            </a:r>
            <a:endParaRPr sz="1500">
              <a:solidFill>
                <a:schemeClr val="lt1"/>
              </a:solidFill>
              <a:latin typeface="Helvetica Neue Light"/>
              <a:ea typeface="Helvetica Neue Light"/>
              <a:cs typeface="Helvetica Neue Light"/>
              <a:sym typeface="Helvetica Neue Light"/>
            </a:endParaRPr>
          </a:p>
        </p:txBody>
      </p:sp>
      <p:pic>
        <p:nvPicPr>
          <p:cNvPr id="135" name="Google Shape;135;p22"/>
          <p:cNvPicPr preferRelativeResize="0"/>
          <p:nvPr/>
        </p:nvPicPr>
        <p:blipFill>
          <a:blip r:embed="rId4">
            <a:alphaModFix/>
          </a:blip>
          <a:stretch>
            <a:fillRect/>
          </a:stretch>
        </p:blipFill>
        <p:spPr>
          <a:xfrm>
            <a:off x="1719700" y="2451450"/>
            <a:ext cx="5704601" cy="254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41" name="Google Shape;141;p23"/>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42" name="Google Shape;142;p23"/>
          <p:cNvSpPr txBox="1"/>
          <p:nvPr/>
        </p:nvSpPr>
        <p:spPr>
          <a:xfrm>
            <a:off x="713550" y="1434150"/>
            <a:ext cx="7716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Decisiones sobre valores nulos</a:t>
            </a:r>
            <a:endParaRPr sz="1500">
              <a:solidFill>
                <a:schemeClr val="lt1"/>
              </a:solidFill>
              <a:latin typeface="Helvetica Neue Light"/>
              <a:ea typeface="Helvetica Neue Light"/>
              <a:cs typeface="Helvetica Neue Light"/>
              <a:sym typeface="Helvetica Neue Light"/>
            </a:endParaRPr>
          </a:p>
        </p:txBody>
      </p:sp>
      <p:pic>
        <p:nvPicPr>
          <p:cNvPr id="143" name="Google Shape;143;p23"/>
          <p:cNvPicPr preferRelativeResize="0"/>
          <p:nvPr/>
        </p:nvPicPr>
        <p:blipFill>
          <a:blip r:embed="rId4">
            <a:alphaModFix/>
          </a:blip>
          <a:stretch>
            <a:fillRect/>
          </a:stretch>
        </p:blipFill>
        <p:spPr>
          <a:xfrm>
            <a:off x="2058619" y="2009725"/>
            <a:ext cx="5026767" cy="303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49" name="Google Shape;149;p2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50" name="Google Shape;150;p24"/>
          <p:cNvSpPr txBox="1"/>
          <p:nvPr/>
        </p:nvSpPr>
        <p:spPr>
          <a:xfrm>
            <a:off x="713550" y="1434150"/>
            <a:ext cx="7716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Decisiones sobre valores nulos</a:t>
            </a:r>
            <a:endParaRPr sz="1500">
              <a:solidFill>
                <a:schemeClr val="lt1"/>
              </a:solidFill>
              <a:latin typeface="Helvetica Neue Light"/>
              <a:ea typeface="Helvetica Neue Light"/>
              <a:cs typeface="Helvetica Neue Light"/>
              <a:sym typeface="Helvetica Neue Light"/>
            </a:endParaRPr>
          </a:p>
        </p:txBody>
      </p:sp>
      <p:pic>
        <p:nvPicPr>
          <p:cNvPr id="151" name="Google Shape;151;p24"/>
          <p:cNvPicPr preferRelativeResize="0"/>
          <p:nvPr/>
        </p:nvPicPr>
        <p:blipFill>
          <a:blip r:embed="rId4">
            <a:alphaModFix/>
          </a:blip>
          <a:stretch>
            <a:fillRect/>
          </a:stretch>
        </p:blipFill>
        <p:spPr>
          <a:xfrm>
            <a:off x="1611100" y="1937575"/>
            <a:ext cx="5921801" cy="308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57" name="Google Shape;157;p2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58" name="Google Shape;158;p25"/>
          <p:cNvSpPr txBox="1"/>
          <p:nvPr/>
        </p:nvSpPr>
        <p:spPr>
          <a:xfrm>
            <a:off x="713550" y="1434150"/>
            <a:ext cx="7716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Decisiones sobre valores nulos</a:t>
            </a:r>
            <a:endParaRPr sz="1500">
              <a:solidFill>
                <a:schemeClr val="lt1"/>
              </a:solidFill>
              <a:latin typeface="Helvetica Neue Light"/>
              <a:ea typeface="Helvetica Neue Light"/>
              <a:cs typeface="Helvetica Neue Light"/>
              <a:sym typeface="Helvetica Neue Light"/>
            </a:endParaRPr>
          </a:p>
        </p:txBody>
      </p:sp>
      <p:pic>
        <p:nvPicPr>
          <p:cNvPr id="159" name="Google Shape;159;p25"/>
          <p:cNvPicPr preferRelativeResize="0"/>
          <p:nvPr/>
        </p:nvPicPr>
        <p:blipFill>
          <a:blip r:embed="rId4">
            <a:alphaModFix/>
          </a:blip>
          <a:stretch>
            <a:fillRect/>
          </a:stretch>
        </p:blipFill>
        <p:spPr>
          <a:xfrm>
            <a:off x="1890200" y="1880550"/>
            <a:ext cx="5880576" cy="3067149"/>
          </a:xfrm>
          <a:prstGeom prst="rect">
            <a:avLst/>
          </a:prstGeom>
          <a:noFill/>
          <a:ln>
            <a:noFill/>
          </a:ln>
        </p:spPr>
      </p:pic>
      <p:sp>
        <p:nvSpPr>
          <p:cNvPr id="160" name="Google Shape;160;p25"/>
          <p:cNvSpPr/>
          <p:nvPr/>
        </p:nvSpPr>
        <p:spPr>
          <a:xfrm>
            <a:off x="1890200" y="4698700"/>
            <a:ext cx="2147100" cy="2490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66" name="Google Shape;166;p2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67" name="Google Shape;167;p26"/>
          <p:cNvSpPr txBox="1"/>
          <p:nvPr/>
        </p:nvSpPr>
        <p:spPr>
          <a:xfrm>
            <a:off x="713550" y="1434150"/>
            <a:ext cx="7716900" cy="16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Hallazgos encontrados por el EDA</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pic>
        <p:nvPicPr>
          <p:cNvPr id="168" name="Google Shape;168;p26"/>
          <p:cNvPicPr preferRelativeResize="0"/>
          <p:nvPr/>
        </p:nvPicPr>
        <p:blipFill>
          <a:blip r:embed="rId4">
            <a:alphaModFix/>
          </a:blip>
          <a:stretch>
            <a:fillRect/>
          </a:stretch>
        </p:blipFill>
        <p:spPr>
          <a:xfrm>
            <a:off x="3751905" y="2189075"/>
            <a:ext cx="4678546" cy="2028600"/>
          </a:xfrm>
          <a:prstGeom prst="rect">
            <a:avLst/>
          </a:prstGeom>
          <a:noFill/>
          <a:ln>
            <a:noFill/>
          </a:ln>
        </p:spPr>
      </p:pic>
      <p:sp>
        <p:nvSpPr>
          <p:cNvPr id="169" name="Google Shape;169;p26"/>
          <p:cNvSpPr txBox="1"/>
          <p:nvPr>
            <p:ph idx="1" type="subTitle"/>
          </p:nvPr>
        </p:nvSpPr>
        <p:spPr>
          <a:xfrm>
            <a:off x="713550" y="2269525"/>
            <a:ext cx="3038400" cy="2028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s" sz="1572">
                <a:solidFill>
                  <a:schemeClr val="lt1"/>
                </a:solidFill>
              </a:rPr>
              <a:t>Los Pokemon Legendarios no pueden ser encontrados con </a:t>
            </a:r>
            <a:r>
              <a:rPr lang="es" sz="1572">
                <a:solidFill>
                  <a:schemeClr val="lt1"/>
                </a:solidFill>
              </a:rPr>
              <a:t>género</a:t>
            </a:r>
            <a:r>
              <a:rPr lang="es" sz="1572">
                <a:solidFill>
                  <a:schemeClr val="lt1"/>
                </a:solidFill>
              </a:rPr>
              <a:t> macho. De hecho, no pueden ser encontrados como macho o hembra al no tener estos genero (Hay excepciones como Kubfu).</a:t>
            </a:r>
            <a:endParaRPr sz="2405">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75" name="Google Shape;175;p2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76" name="Google Shape;176;p27"/>
          <p:cNvSpPr txBox="1"/>
          <p:nvPr/>
        </p:nvSpPr>
        <p:spPr>
          <a:xfrm>
            <a:off x="713550" y="1434150"/>
            <a:ext cx="7716900" cy="16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Hallazgos encontrados por el EDA</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pic>
        <p:nvPicPr>
          <p:cNvPr id="177" name="Google Shape;177;p27"/>
          <p:cNvPicPr preferRelativeResize="0"/>
          <p:nvPr/>
        </p:nvPicPr>
        <p:blipFill>
          <a:blip r:embed="rId4">
            <a:alphaModFix/>
          </a:blip>
          <a:stretch>
            <a:fillRect/>
          </a:stretch>
        </p:blipFill>
        <p:spPr>
          <a:xfrm>
            <a:off x="1594175" y="1971400"/>
            <a:ext cx="5955650" cy="2235475"/>
          </a:xfrm>
          <a:prstGeom prst="rect">
            <a:avLst/>
          </a:prstGeom>
          <a:noFill/>
          <a:ln>
            <a:noFill/>
          </a:ln>
        </p:spPr>
      </p:pic>
      <p:sp>
        <p:nvSpPr>
          <p:cNvPr id="178" name="Google Shape;178;p27"/>
          <p:cNvSpPr txBox="1"/>
          <p:nvPr>
            <p:ph idx="1" type="subTitle"/>
          </p:nvPr>
        </p:nvSpPr>
        <p:spPr>
          <a:xfrm>
            <a:off x="713550" y="4206875"/>
            <a:ext cx="7862700" cy="765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s" sz="1572">
                <a:solidFill>
                  <a:schemeClr val="lt1"/>
                </a:solidFill>
              </a:rPr>
              <a:t>Puntos totales </a:t>
            </a:r>
            <a:r>
              <a:rPr lang="es" sz="1572">
                <a:solidFill>
                  <a:schemeClr val="lt1"/>
                </a:solidFill>
              </a:rPr>
              <a:t>más</a:t>
            </a:r>
            <a:r>
              <a:rPr lang="es" sz="1572">
                <a:solidFill>
                  <a:schemeClr val="lt1"/>
                </a:solidFill>
              </a:rPr>
              <a:t> altos </a:t>
            </a:r>
            <a:r>
              <a:rPr lang="es" sz="1572">
                <a:solidFill>
                  <a:schemeClr val="lt1"/>
                </a:solidFill>
              </a:rPr>
              <a:t>está</a:t>
            </a:r>
            <a:r>
              <a:rPr lang="es" sz="1572">
                <a:solidFill>
                  <a:schemeClr val="lt1"/>
                </a:solidFill>
              </a:rPr>
              <a:t> principalmente asociado a Pokemon con tipo de huevo “Undiscovered”, que es </a:t>
            </a:r>
            <a:r>
              <a:rPr lang="es" sz="1572">
                <a:solidFill>
                  <a:schemeClr val="lt1"/>
                </a:solidFill>
              </a:rPr>
              <a:t>característico</a:t>
            </a:r>
            <a:r>
              <a:rPr lang="es" sz="1572">
                <a:solidFill>
                  <a:schemeClr val="lt1"/>
                </a:solidFill>
              </a:rPr>
              <a:t> de Pokemon legendarios. </a:t>
            </a:r>
            <a:endParaRPr sz="2405">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82" name="Shape 182"/>
        <p:cNvGrpSpPr/>
        <p:nvPr/>
      </p:nvGrpSpPr>
      <p:grpSpPr>
        <a:xfrm>
          <a:off x="0" y="0"/>
          <a:ext cx="0" cy="0"/>
          <a:chOff x="0" y="0"/>
          <a:chExt cx="0" cy="0"/>
        </a:xfrm>
      </p:grpSpPr>
      <p:pic>
        <p:nvPicPr>
          <p:cNvPr id="183" name="Google Shape;183;p2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84" name="Google Shape;184;p2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85" name="Google Shape;185;p28"/>
          <p:cNvSpPr txBox="1"/>
          <p:nvPr/>
        </p:nvSpPr>
        <p:spPr>
          <a:xfrm>
            <a:off x="713550" y="1434150"/>
            <a:ext cx="7716900" cy="16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Hallazgos encontrados por el EDA</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
        <p:nvSpPr>
          <p:cNvPr id="186" name="Google Shape;186;p28"/>
          <p:cNvSpPr txBox="1"/>
          <p:nvPr>
            <p:ph idx="1" type="subTitle"/>
          </p:nvPr>
        </p:nvSpPr>
        <p:spPr>
          <a:xfrm>
            <a:off x="713550" y="4206875"/>
            <a:ext cx="7862700" cy="765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s" sz="1572">
                <a:solidFill>
                  <a:schemeClr val="lt1"/>
                </a:solidFill>
              </a:rPr>
              <a:t>Puntos totales más altos está principalmente asociado a Pokemon con tipo de crecimiento “Slow”, que es característico de Pokemon legendarios. </a:t>
            </a:r>
            <a:endParaRPr sz="2405">
              <a:solidFill>
                <a:schemeClr val="lt1"/>
              </a:solidFill>
            </a:endParaRPr>
          </a:p>
        </p:txBody>
      </p:sp>
      <p:pic>
        <p:nvPicPr>
          <p:cNvPr id="187" name="Google Shape;187;p28"/>
          <p:cNvPicPr preferRelativeResize="0"/>
          <p:nvPr/>
        </p:nvPicPr>
        <p:blipFill>
          <a:blip r:embed="rId4">
            <a:alphaModFix/>
          </a:blip>
          <a:stretch>
            <a:fillRect/>
          </a:stretch>
        </p:blipFill>
        <p:spPr>
          <a:xfrm>
            <a:off x="1580750" y="1937150"/>
            <a:ext cx="6128299" cy="2269725"/>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91" name="Shape 191"/>
        <p:cNvGrpSpPr/>
        <p:nvPr/>
      </p:nvGrpSpPr>
      <p:grpSpPr>
        <a:xfrm>
          <a:off x="0" y="0"/>
          <a:ext cx="0" cy="0"/>
          <a:chOff x="0" y="0"/>
          <a:chExt cx="0" cy="0"/>
        </a:xfrm>
      </p:grpSpPr>
      <p:pic>
        <p:nvPicPr>
          <p:cNvPr id="192" name="Google Shape;192;p29"/>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93" name="Google Shape;193;p29"/>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94" name="Google Shape;194;p29"/>
          <p:cNvSpPr txBox="1"/>
          <p:nvPr/>
        </p:nvSpPr>
        <p:spPr>
          <a:xfrm>
            <a:off x="713550" y="1434150"/>
            <a:ext cx="7716900" cy="16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Hallazgos encontrados por el EDA</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
        <p:nvSpPr>
          <p:cNvPr id="195" name="Google Shape;195;p29"/>
          <p:cNvSpPr txBox="1"/>
          <p:nvPr>
            <p:ph idx="1" type="subTitle"/>
          </p:nvPr>
        </p:nvSpPr>
        <p:spPr>
          <a:xfrm>
            <a:off x="5129575" y="1926013"/>
            <a:ext cx="1462200" cy="1699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s" sz="1572">
                <a:solidFill>
                  <a:schemeClr val="lt1"/>
                </a:solidFill>
              </a:rPr>
              <a:t>Los </a:t>
            </a:r>
            <a:r>
              <a:rPr lang="es" sz="1572">
                <a:solidFill>
                  <a:schemeClr val="lt1"/>
                </a:solidFill>
              </a:rPr>
              <a:t>Pokémon</a:t>
            </a:r>
            <a:r>
              <a:rPr lang="es" sz="1572">
                <a:solidFill>
                  <a:schemeClr val="lt1"/>
                </a:solidFill>
              </a:rPr>
              <a:t> </a:t>
            </a:r>
            <a:r>
              <a:rPr lang="es" sz="1572">
                <a:solidFill>
                  <a:schemeClr val="lt1"/>
                </a:solidFill>
              </a:rPr>
              <a:t>más</a:t>
            </a:r>
            <a:r>
              <a:rPr lang="es" sz="1572">
                <a:solidFill>
                  <a:schemeClr val="lt1"/>
                </a:solidFill>
              </a:rPr>
              <a:t> fuertes son de la tercera generación.</a:t>
            </a:r>
            <a:endParaRPr sz="2405">
              <a:solidFill>
                <a:schemeClr val="lt1"/>
              </a:solidFill>
            </a:endParaRPr>
          </a:p>
        </p:txBody>
      </p:sp>
      <p:pic>
        <p:nvPicPr>
          <p:cNvPr id="196" name="Google Shape;196;p29"/>
          <p:cNvPicPr preferRelativeResize="0"/>
          <p:nvPr/>
        </p:nvPicPr>
        <p:blipFill>
          <a:blip r:embed="rId4">
            <a:alphaModFix/>
          </a:blip>
          <a:stretch>
            <a:fillRect/>
          </a:stretch>
        </p:blipFill>
        <p:spPr>
          <a:xfrm>
            <a:off x="713550" y="3695100"/>
            <a:ext cx="5259976" cy="945150"/>
          </a:xfrm>
          <a:prstGeom prst="rect">
            <a:avLst/>
          </a:prstGeom>
          <a:noFill/>
          <a:ln>
            <a:noFill/>
          </a:ln>
        </p:spPr>
      </p:pic>
      <p:pic>
        <p:nvPicPr>
          <p:cNvPr id="197" name="Google Shape;197;p29"/>
          <p:cNvPicPr preferRelativeResize="0"/>
          <p:nvPr/>
        </p:nvPicPr>
        <p:blipFill>
          <a:blip r:embed="rId5">
            <a:alphaModFix/>
          </a:blip>
          <a:stretch>
            <a:fillRect/>
          </a:stretch>
        </p:blipFill>
        <p:spPr>
          <a:xfrm>
            <a:off x="713550" y="1926025"/>
            <a:ext cx="4232850" cy="1540976"/>
          </a:xfrm>
          <a:prstGeom prst="rect">
            <a:avLst/>
          </a:prstGeom>
          <a:noFill/>
          <a:ln>
            <a:noFill/>
          </a:ln>
        </p:spPr>
      </p:pic>
      <p:pic>
        <p:nvPicPr>
          <p:cNvPr id="198" name="Google Shape;198;p29"/>
          <p:cNvPicPr preferRelativeResize="0"/>
          <p:nvPr/>
        </p:nvPicPr>
        <p:blipFill rotWithShape="1">
          <a:blip r:embed="rId6">
            <a:alphaModFix/>
          </a:blip>
          <a:srcRect b="0" l="0" r="47081" t="0"/>
          <a:stretch/>
        </p:blipFill>
        <p:spPr>
          <a:xfrm>
            <a:off x="6468913" y="3784300"/>
            <a:ext cx="2016175" cy="1200150"/>
          </a:xfrm>
          <a:prstGeom prst="rect">
            <a:avLst/>
          </a:prstGeom>
          <a:noFill/>
          <a:ln>
            <a:noFill/>
          </a:ln>
          <a:effectLst>
            <a:outerShdw blurRad="57150" rotWithShape="0" algn="bl" dir="12840000" dist="57150">
              <a:schemeClr val="lt1">
                <a:alpha val="20000"/>
              </a:schemeClr>
            </a:outerShdw>
          </a:effectLst>
        </p:spPr>
      </p:pic>
      <p:pic>
        <p:nvPicPr>
          <p:cNvPr id="199" name="Google Shape;199;p29"/>
          <p:cNvPicPr preferRelativeResize="0"/>
          <p:nvPr/>
        </p:nvPicPr>
        <p:blipFill rotWithShape="1">
          <a:blip r:embed="rId7">
            <a:alphaModFix/>
          </a:blip>
          <a:srcRect b="0" l="55400" r="0" t="0"/>
          <a:stretch/>
        </p:blipFill>
        <p:spPr>
          <a:xfrm>
            <a:off x="6627388" y="2016725"/>
            <a:ext cx="1699200" cy="1200150"/>
          </a:xfrm>
          <a:prstGeom prst="rect">
            <a:avLst/>
          </a:prstGeom>
          <a:noFill/>
          <a:ln>
            <a:noFill/>
          </a:ln>
        </p:spPr>
      </p:pic>
      <p:sp>
        <p:nvSpPr>
          <p:cNvPr id="200" name="Google Shape;200;p29"/>
          <p:cNvSpPr txBox="1"/>
          <p:nvPr>
            <p:ph idx="1" type="subTitle"/>
          </p:nvPr>
        </p:nvSpPr>
        <p:spPr>
          <a:xfrm>
            <a:off x="6774938" y="1666015"/>
            <a:ext cx="1462200" cy="3507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SzPct val="64705"/>
              <a:buNone/>
            </a:pPr>
            <a:r>
              <a:rPr lang="es" sz="1572">
                <a:solidFill>
                  <a:schemeClr val="lt1"/>
                </a:solidFill>
              </a:rPr>
              <a:t>Kyogre Primal</a:t>
            </a:r>
            <a:endParaRPr sz="2405">
              <a:solidFill>
                <a:schemeClr val="lt1"/>
              </a:solidFill>
            </a:endParaRPr>
          </a:p>
        </p:txBody>
      </p:sp>
      <p:sp>
        <p:nvSpPr>
          <p:cNvPr id="201" name="Google Shape;201;p29"/>
          <p:cNvSpPr txBox="1"/>
          <p:nvPr>
            <p:ph idx="1" type="subTitle"/>
          </p:nvPr>
        </p:nvSpPr>
        <p:spPr>
          <a:xfrm>
            <a:off x="6774938" y="3433590"/>
            <a:ext cx="1462200" cy="350700"/>
          </a:xfrm>
          <a:prstGeom prst="rect">
            <a:avLst/>
          </a:prstGeom>
        </p:spPr>
        <p:txBody>
          <a:bodyPr anchorCtr="0" anchor="t" bIns="91425" lIns="91425" spcFirstLastPara="1" rIns="91425" wrap="square" tIns="91425">
            <a:normAutofit fontScale="85000" lnSpcReduction="20000"/>
          </a:bodyPr>
          <a:lstStyle/>
          <a:p>
            <a:pPr indent="0" lvl="0" marL="0" rtl="0" algn="l">
              <a:lnSpc>
                <a:spcPct val="95000"/>
              </a:lnSpc>
              <a:spcBef>
                <a:spcPts val="0"/>
              </a:spcBef>
              <a:spcAft>
                <a:spcPts val="0"/>
              </a:spcAft>
              <a:buSzPct val="64705"/>
              <a:buNone/>
            </a:pPr>
            <a:r>
              <a:rPr lang="es" sz="1572">
                <a:solidFill>
                  <a:schemeClr val="lt1"/>
                </a:solidFill>
              </a:rPr>
              <a:t>Groudon </a:t>
            </a:r>
            <a:r>
              <a:rPr lang="es" sz="1572">
                <a:solidFill>
                  <a:schemeClr val="lt1"/>
                </a:solidFill>
              </a:rPr>
              <a:t>Primal</a:t>
            </a:r>
            <a:endParaRPr sz="2405">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07" name="Google Shape;207;p30"/>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08" name="Google Shape;208;p30"/>
          <p:cNvSpPr txBox="1"/>
          <p:nvPr/>
        </p:nvSpPr>
        <p:spPr>
          <a:xfrm>
            <a:off x="713550" y="1434150"/>
            <a:ext cx="7716900" cy="186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Hallazgos encontrados por el EDA</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rtl="0" algn="l">
              <a:lnSpc>
                <a:spcPct val="115000"/>
              </a:lnSpc>
              <a:spcBef>
                <a:spcPts val="0"/>
              </a:spcBef>
              <a:spcAft>
                <a:spcPts val="0"/>
              </a:spcAft>
              <a:buNone/>
            </a:pPr>
            <a:r>
              <a:rPr lang="es">
                <a:solidFill>
                  <a:schemeClr val="lt1"/>
                </a:solidFill>
              </a:rPr>
              <a:t>Los Pokemon legendarios suelen tener sp_attack mas alto.</a:t>
            </a:r>
            <a:endParaRPr>
              <a:solidFill>
                <a:schemeClr val="lt1"/>
              </a:solidFill>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
        <p:nvSpPr>
          <p:cNvPr id="209" name="Google Shape;209;p30"/>
          <p:cNvSpPr txBox="1"/>
          <p:nvPr>
            <p:ph idx="1" type="subTitle"/>
          </p:nvPr>
        </p:nvSpPr>
        <p:spPr>
          <a:xfrm>
            <a:off x="713550" y="1960250"/>
            <a:ext cx="4840500" cy="56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36"/>
              <a:buNone/>
            </a:pPr>
            <a:r>
              <a:rPr lang="es" sz="1400">
                <a:solidFill>
                  <a:schemeClr val="lt1"/>
                </a:solidFill>
              </a:rPr>
              <a:t>Los Pokemon legendarios por lo general tienen un tamaño y peso mayor.</a:t>
            </a:r>
            <a:endParaRPr sz="1400">
              <a:solidFill>
                <a:schemeClr val="lt1"/>
              </a:solidFill>
            </a:endParaRPr>
          </a:p>
        </p:txBody>
      </p:sp>
      <p:pic>
        <p:nvPicPr>
          <p:cNvPr id="210" name="Google Shape;210;p30"/>
          <p:cNvPicPr preferRelativeResize="0"/>
          <p:nvPr/>
        </p:nvPicPr>
        <p:blipFill>
          <a:blip r:embed="rId4">
            <a:alphaModFix/>
          </a:blip>
          <a:stretch>
            <a:fillRect/>
          </a:stretch>
        </p:blipFill>
        <p:spPr>
          <a:xfrm>
            <a:off x="713550" y="3007937"/>
            <a:ext cx="3258351" cy="1963738"/>
          </a:xfrm>
          <a:prstGeom prst="rect">
            <a:avLst/>
          </a:prstGeom>
          <a:noFill/>
          <a:ln>
            <a:noFill/>
          </a:ln>
        </p:spPr>
      </p:pic>
      <p:pic>
        <p:nvPicPr>
          <p:cNvPr id="211" name="Google Shape;211;p30"/>
          <p:cNvPicPr preferRelativeResize="0"/>
          <p:nvPr/>
        </p:nvPicPr>
        <p:blipFill>
          <a:blip r:embed="rId5">
            <a:alphaModFix/>
          </a:blip>
          <a:stretch>
            <a:fillRect/>
          </a:stretch>
        </p:blipFill>
        <p:spPr>
          <a:xfrm>
            <a:off x="5609700" y="1684275"/>
            <a:ext cx="2820750" cy="3333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15" name="Shape 215"/>
        <p:cNvGrpSpPr/>
        <p:nvPr/>
      </p:nvGrpSpPr>
      <p:grpSpPr>
        <a:xfrm>
          <a:off x="0" y="0"/>
          <a:ext cx="0" cy="0"/>
          <a:chOff x="0" y="0"/>
          <a:chExt cx="0" cy="0"/>
        </a:xfrm>
      </p:grpSpPr>
      <p:pic>
        <p:nvPicPr>
          <p:cNvPr id="216" name="Google Shape;216;p31"/>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17" name="Google Shape;217;p31"/>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18" name="Google Shape;218;p31"/>
          <p:cNvSpPr txBox="1"/>
          <p:nvPr/>
        </p:nvSpPr>
        <p:spPr>
          <a:xfrm>
            <a:off x="713550" y="1434150"/>
            <a:ext cx="7716900" cy="15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Valores duplicados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lang="es" sz="1500">
                <a:solidFill>
                  <a:schemeClr val="lt1"/>
                </a:solidFill>
              </a:rPr>
              <a:t>Existen valores duplicados pero que tienen una explicación. Ejemplo: </a:t>
            </a:r>
            <a:r>
              <a:rPr lang="es" sz="1500">
                <a:solidFill>
                  <a:schemeClr val="lt1"/>
                </a:solidFill>
              </a:rPr>
              <a:t>pokémon</a:t>
            </a:r>
            <a:r>
              <a:rPr lang="es" sz="1500">
                <a:solidFill>
                  <a:schemeClr val="lt1"/>
                </a:solidFill>
              </a:rPr>
              <a:t> que pertenecen a la misma generación o coinciden en el la cantidad de puntos totales puede ocurrir.</a:t>
            </a:r>
            <a:endParaRPr sz="1500">
              <a:solidFill>
                <a:schemeClr val="lt1"/>
              </a:solidFill>
            </a:endParaRPr>
          </a:p>
        </p:txBody>
      </p:sp>
      <p:pic>
        <p:nvPicPr>
          <p:cNvPr id="219" name="Google Shape;219;p31"/>
          <p:cNvPicPr preferRelativeResize="0"/>
          <p:nvPr/>
        </p:nvPicPr>
        <p:blipFill>
          <a:blip r:embed="rId4">
            <a:alphaModFix/>
          </a:blip>
          <a:stretch>
            <a:fillRect/>
          </a:stretch>
        </p:blipFill>
        <p:spPr>
          <a:xfrm>
            <a:off x="3794660" y="3007075"/>
            <a:ext cx="4635790" cy="1548300"/>
          </a:xfrm>
          <a:prstGeom prst="rect">
            <a:avLst/>
          </a:prstGeom>
          <a:noFill/>
          <a:ln>
            <a:noFill/>
          </a:ln>
        </p:spPr>
      </p:pic>
      <p:sp>
        <p:nvSpPr>
          <p:cNvPr id="220" name="Google Shape;220;p31"/>
          <p:cNvSpPr txBox="1"/>
          <p:nvPr/>
        </p:nvSpPr>
        <p:spPr>
          <a:xfrm>
            <a:off x="713550" y="3111625"/>
            <a:ext cx="2981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En la variable pokedex_number se puede ver como el mismo </a:t>
            </a:r>
            <a:r>
              <a:rPr lang="es" sz="1500">
                <a:solidFill>
                  <a:schemeClr val="lt1"/>
                </a:solidFill>
              </a:rPr>
              <a:t>pokémon</a:t>
            </a:r>
            <a:r>
              <a:rPr lang="es" sz="1500">
                <a:solidFill>
                  <a:schemeClr val="lt1"/>
                </a:solidFill>
              </a:rPr>
              <a:t> presenta distintas variantes y ocupa el mismo lugar en la pokedex.</a:t>
            </a:r>
            <a:endParaRPr b="1"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68" name="Google Shape;68;p1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69" name="Google Shape;69;p14"/>
          <p:cNvSpPr txBox="1"/>
          <p:nvPr>
            <p:ph type="ctrTitle"/>
          </p:nvPr>
        </p:nvSpPr>
        <p:spPr>
          <a:xfrm>
            <a:off x="713550" y="1468250"/>
            <a:ext cx="4764300" cy="3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s" sz="1700">
                <a:solidFill>
                  <a:schemeClr val="lt1"/>
                </a:solidFill>
              </a:rPr>
              <a:t>Tabla de contenidos</a:t>
            </a:r>
            <a:endParaRPr b="1" sz="1700">
              <a:solidFill>
                <a:schemeClr val="lt1"/>
              </a:solidFill>
            </a:endParaRPr>
          </a:p>
        </p:txBody>
      </p:sp>
      <p:sp>
        <p:nvSpPr>
          <p:cNvPr id="70" name="Google Shape;70;p14"/>
          <p:cNvSpPr txBox="1"/>
          <p:nvPr/>
        </p:nvSpPr>
        <p:spPr>
          <a:xfrm>
            <a:off x="4046550" y="1637150"/>
            <a:ext cx="43839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s" sz="1300">
                <a:solidFill>
                  <a:schemeClr val="lt1"/>
                </a:solidFill>
              </a:rPr>
              <a:t>Data desbalanceada</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Estandarización de la data</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Algoritmo SMOTE para tratar el desbalance</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Asignación de la data de entrenamiento y prueba</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Modelos de ML (Clasificación)</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RandomSearch &amp; GridSearch</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Modelos clásicos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Métricas</a:t>
            </a:r>
            <a:r>
              <a:rPr lang="es" sz="1300">
                <a:solidFill>
                  <a:schemeClr val="lt1"/>
                </a:solidFill>
              </a:rPr>
              <a:t> de rendimiento</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AUC Score &amp; ROC Curve</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Modelos de Boosting</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Objetivo de los modelos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Resultados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Futuras </a:t>
            </a:r>
            <a:r>
              <a:rPr lang="es" sz="1300">
                <a:solidFill>
                  <a:schemeClr val="lt1"/>
                </a:solidFill>
              </a:rPr>
              <a:t>líneas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Conclusiones</a:t>
            </a:r>
            <a:endParaRPr sz="1300">
              <a:solidFill>
                <a:schemeClr val="lt1"/>
              </a:solidFill>
            </a:endParaRPr>
          </a:p>
        </p:txBody>
      </p:sp>
      <p:sp>
        <p:nvSpPr>
          <p:cNvPr id="71" name="Google Shape;71;p14"/>
          <p:cNvSpPr txBox="1"/>
          <p:nvPr/>
        </p:nvSpPr>
        <p:spPr>
          <a:xfrm>
            <a:off x="713550" y="1837250"/>
            <a:ext cx="3333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es" sz="1300">
                <a:solidFill>
                  <a:schemeClr val="lt1"/>
                </a:solidFill>
              </a:rPr>
              <a:t>Caso de estudio</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Tabla de versionado</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Objetivos del proyecto</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Entregables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Sobre el proyecto</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Descripción de los datos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Datos exclusivos de ciertas gen.</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Valores nulos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Decisiones sobre valores nulos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Hallazgos encontrados por el EDA</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Valores duplicados</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Label Encoding</a:t>
            </a:r>
            <a:endParaRPr sz="1300">
              <a:solidFill>
                <a:schemeClr val="lt1"/>
              </a:solidFill>
            </a:endParaRPr>
          </a:p>
          <a:p>
            <a:pPr indent="-311150" lvl="0" marL="457200" rtl="0" algn="l">
              <a:spcBef>
                <a:spcPts val="0"/>
              </a:spcBef>
              <a:spcAft>
                <a:spcPts val="0"/>
              </a:spcAft>
              <a:buClr>
                <a:schemeClr val="lt1"/>
              </a:buClr>
              <a:buSzPts val="1300"/>
              <a:buChar char="-"/>
            </a:pPr>
            <a:r>
              <a:rPr lang="es" sz="1300">
                <a:solidFill>
                  <a:schemeClr val="lt1"/>
                </a:solidFill>
              </a:rPr>
              <a:t>Matriz de Confusión</a:t>
            </a:r>
            <a:endParaRPr sz="13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24" name="Shape 224"/>
        <p:cNvGrpSpPr/>
        <p:nvPr/>
      </p:nvGrpSpPr>
      <p:grpSpPr>
        <a:xfrm>
          <a:off x="0" y="0"/>
          <a:ext cx="0" cy="0"/>
          <a:chOff x="0" y="0"/>
          <a:chExt cx="0" cy="0"/>
        </a:xfrm>
      </p:grpSpPr>
      <p:pic>
        <p:nvPicPr>
          <p:cNvPr id="225" name="Google Shape;225;p32"/>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26" name="Google Shape;226;p32"/>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27" name="Google Shape;227;p32"/>
          <p:cNvSpPr txBox="1"/>
          <p:nvPr/>
        </p:nvSpPr>
        <p:spPr>
          <a:xfrm>
            <a:off x="713550" y="1434150"/>
            <a:ext cx="3222600" cy="31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Label Encoding</a:t>
            </a:r>
            <a:endParaRPr b="1" sz="1700">
              <a:solidFill>
                <a:schemeClr val="lt1"/>
              </a:solidFill>
            </a:endParaRPr>
          </a:p>
          <a:p>
            <a:pPr indent="0" lvl="0" marL="0" rtl="0" algn="just">
              <a:lnSpc>
                <a:spcPct val="115000"/>
              </a:lnSpc>
              <a:spcBef>
                <a:spcPts val="0"/>
              </a:spcBef>
              <a:spcAft>
                <a:spcPts val="0"/>
              </a:spcAft>
              <a:buNone/>
            </a:pPr>
            <a:r>
              <a:t/>
            </a:r>
            <a:endParaRPr b="1" sz="1700">
              <a:solidFill>
                <a:schemeClr val="lt1"/>
              </a:solidFill>
            </a:endParaRPr>
          </a:p>
          <a:p>
            <a:pPr indent="0" lvl="0" marL="0" rtl="0" algn="just">
              <a:lnSpc>
                <a:spcPct val="115000"/>
              </a:lnSpc>
              <a:spcBef>
                <a:spcPts val="0"/>
              </a:spcBef>
              <a:spcAft>
                <a:spcPts val="0"/>
              </a:spcAft>
              <a:buNone/>
            </a:pPr>
            <a:r>
              <a:rPr lang="es" sz="1500">
                <a:solidFill>
                  <a:schemeClr val="lt1"/>
                </a:solidFill>
              </a:rPr>
              <a:t>Sobre las variables cualitativas o no numéricas con formato de texto, ejemplo: type_1 = ‘Water’ se realiza una conversión para cada valor de texto (object) a valor numérico (int o float) para el funcionamiento de los modelos (en caso de ser utilizada la variable para el entrenamiento de modelos).</a:t>
            </a:r>
            <a:endParaRPr sz="1500">
              <a:solidFill>
                <a:schemeClr val="lt1"/>
              </a:solidFill>
            </a:endParaRPr>
          </a:p>
        </p:txBody>
      </p:sp>
      <p:pic>
        <p:nvPicPr>
          <p:cNvPr id="228" name="Google Shape;228;p32"/>
          <p:cNvPicPr preferRelativeResize="0"/>
          <p:nvPr/>
        </p:nvPicPr>
        <p:blipFill>
          <a:blip r:embed="rId4">
            <a:alphaModFix/>
          </a:blip>
          <a:stretch>
            <a:fillRect/>
          </a:stretch>
        </p:blipFill>
        <p:spPr>
          <a:xfrm>
            <a:off x="4071450" y="1836150"/>
            <a:ext cx="4358999" cy="2571725"/>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32" name="Shape 232"/>
        <p:cNvGrpSpPr/>
        <p:nvPr/>
      </p:nvGrpSpPr>
      <p:grpSpPr>
        <a:xfrm>
          <a:off x="0" y="0"/>
          <a:ext cx="0" cy="0"/>
          <a:chOff x="0" y="0"/>
          <a:chExt cx="0" cy="0"/>
        </a:xfrm>
      </p:grpSpPr>
      <p:pic>
        <p:nvPicPr>
          <p:cNvPr id="233" name="Google Shape;233;p3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34" name="Google Shape;234;p33"/>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35" name="Google Shape;235;p33"/>
          <p:cNvSpPr txBox="1"/>
          <p:nvPr/>
        </p:nvSpPr>
        <p:spPr>
          <a:xfrm>
            <a:off x="713550" y="1434150"/>
            <a:ext cx="7716900" cy="101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Matriz de correlación</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lang="es" sz="1500">
                <a:solidFill>
                  <a:schemeClr val="lt1"/>
                </a:solidFill>
              </a:rPr>
              <a:t>Se procede a revisar la matriz de correlación</a:t>
            </a:r>
            <a:endParaRPr sz="1500">
              <a:solidFill>
                <a:schemeClr val="lt1"/>
              </a:solidFill>
            </a:endParaRPr>
          </a:p>
        </p:txBody>
      </p:sp>
      <p:sp>
        <p:nvSpPr>
          <p:cNvPr id="236" name="Google Shape;236;p33"/>
          <p:cNvSpPr txBox="1"/>
          <p:nvPr/>
        </p:nvSpPr>
        <p:spPr>
          <a:xfrm>
            <a:off x="3776101" y="2654138"/>
            <a:ext cx="130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lt1"/>
                </a:solidFill>
              </a:rPr>
              <a:t>Mayores correlaciones</a:t>
            </a:r>
            <a:endParaRPr sz="1200">
              <a:solidFill>
                <a:schemeClr val="lt1"/>
              </a:solidFill>
            </a:endParaRPr>
          </a:p>
        </p:txBody>
      </p:sp>
      <p:sp>
        <p:nvSpPr>
          <p:cNvPr id="237" name="Google Shape;237;p33"/>
          <p:cNvSpPr txBox="1"/>
          <p:nvPr/>
        </p:nvSpPr>
        <p:spPr>
          <a:xfrm>
            <a:off x="5127675" y="4318600"/>
            <a:ext cx="38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'total_points' 'sp_attack' 'attack' 'sp_defense' 'hp' 'defense' 'speed', 'height_m' 'weight_kg' 'legendary'</a:t>
            </a:r>
            <a:endParaRPr>
              <a:solidFill>
                <a:schemeClr val="lt1"/>
              </a:solidFill>
            </a:endParaRPr>
          </a:p>
        </p:txBody>
      </p:sp>
      <p:pic>
        <p:nvPicPr>
          <p:cNvPr id="238" name="Google Shape;238;p33"/>
          <p:cNvPicPr preferRelativeResize="0"/>
          <p:nvPr/>
        </p:nvPicPr>
        <p:blipFill>
          <a:blip r:embed="rId4">
            <a:alphaModFix/>
          </a:blip>
          <a:stretch>
            <a:fillRect/>
          </a:stretch>
        </p:blipFill>
        <p:spPr>
          <a:xfrm>
            <a:off x="713553" y="2451450"/>
            <a:ext cx="3012673" cy="2620151"/>
          </a:xfrm>
          <a:prstGeom prst="rect">
            <a:avLst/>
          </a:prstGeom>
          <a:noFill/>
          <a:ln>
            <a:noFill/>
          </a:ln>
        </p:spPr>
      </p:pic>
      <p:pic>
        <p:nvPicPr>
          <p:cNvPr id="239" name="Google Shape;239;p33"/>
          <p:cNvPicPr preferRelativeResize="0"/>
          <p:nvPr/>
        </p:nvPicPr>
        <p:blipFill>
          <a:blip r:embed="rId5">
            <a:alphaModFix/>
          </a:blip>
          <a:stretch>
            <a:fillRect/>
          </a:stretch>
        </p:blipFill>
        <p:spPr>
          <a:xfrm>
            <a:off x="5127672" y="1336025"/>
            <a:ext cx="3497454" cy="3013624"/>
          </a:xfrm>
          <a:prstGeom prst="rect">
            <a:avLst/>
          </a:prstGeom>
          <a:noFill/>
          <a:ln>
            <a:noFill/>
          </a:ln>
        </p:spPr>
      </p:pic>
      <p:sp>
        <p:nvSpPr>
          <p:cNvPr id="240" name="Google Shape;240;p33"/>
          <p:cNvSpPr/>
          <p:nvPr/>
        </p:nvSpPr>
        <p:spPr>
          <a:xfrm>
            <a:off x="5127675" y="4380700"/>
            <a:ext cx="99900" cy="707100"/>
          </a:xfrm>
          <a:prstGeom prst="lef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flipH="1">
            <a:off x="8719800" y="4380700"/>
            <a:ext cx="99900" cy="707100"/>
          </a:xfrm>
          <a:prstGeom prst="lef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6296050" y="3208175"/>
            <a:ext cx="352200" cy="353700"/>
          </a:xfrm>
          <a:prstGeom prst="up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5736550" y="1581300"/>
            <a:ext cx="1471200" cy="151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4250850" y="3155275"/>
            <a:ext cx="352200" cy="353700"/>
          </a:xfrm>
          <a:prstGeom prst="up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48" name="Shape 248"/>
        <p:cNvGrpSpPr/>
        <p:nvPr/>
      </p:nvGrpSpPr>
      <p:grpSpPr>
        <a:xfrm>
          <a:off x="0" y="0"/>
          <a:ext cx="0" cy="0"/>
          <a:chOff x="0" y="0"/>
          <a:chExt cx="0" cy="0"/>
        </a:xfrm>
      </p:grpSpPr>
      <p:pic>
        <p:nvPicPr>
          <p:cNvPr id="249" name="Google Shape;249;p3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50" name="Google Shape;250;p3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51" name="Google Shape;251;p34"/>
          <p:cNvSpPr txBox="1"/>
          <p:nvPr/>
        </p:nvSpPr>
        <p:spPr>
          <a:xfrm>
            <a:off x="713550" y="1434150"/>
            <a:ext cx="3335100" cy="181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Mayores correlaciones</a:t>
            </a:r>
            <a:endParaRPr b="1" sz="1700">
              <a:solidFill>
                <a:schemeClr val="lt1"/>
              </a:solidFill>
            </a:endParaRPr>
          </a:p>
          <a:p>
            <a:pPr indent="0" lvl="0" marL="0" rtl="0" algn="just">
              <a:lnSpc>
                <a:spcPct val="115000"/>
              </a:lnSpc>
              <a:spcBef>
                <a:spcPts val="0"/>
              </a:spcBef>
              <a:spcAft>
                <a:spcPts val="0"/>
              </a:spcAft>
              <a:buNone/>
            </a:pPr>
            <a:r>
              <a:t/>
            </a:r>
            <a:endParaRPr b="1" sz="1700">
              <a:solidFill>
                <a:schemeClr val="lt1"/>
              </a:solidFill>
            </a:endParaRPr>
          </a:p>
          <a:p>
            <a:pPr indent="0" lvl="0" marL="0" rtl="0" algn="just">
              <a:lnSpc>
                <a:spcPct val="115000"/>
              </a:lnSpc>
              <a:spcBef>
                <a:spcPts val="0"/>
              </a:spcBef>
              <a:spcAft>
                <a:spcPts val="0"/>
              </a:spcAft>
              <a:buNone/>
            </a:pPr>
            <a:r>
              <a:rPr lang="es" sz="1500">
                <a:solidFill>
                  <a:schemeClr val="lt1"/>
                </a:solidFill>
              </a:rPr>
              <a:t>Se procede a re asignar la matriz de correlación para ‘total_points’ que es la variable que cuenta con la mayor cantidad de correlaciones altas</a:t>
            </a:r>
            <a:endParaRPr sz="1500">
              <a:solidFill>
                <a:schemeClr val="lt1"/>
              </a:solidFill>
            </a:endParaRPr>
          </a:p>
        </p:txBody>
      </p:sp>
      <p:sp>
        <p:nvSpPr>
          <p:cNvPr id="252" name="Google Shape;252;p34"/>
          <p:cNvSpPr txBox="1"/>
          <p:nvPr/>
        </p:nvSpPr>
        <p:spPr>
          <a:xfrm>
            <a:off x="713550" y="4128875"/>
            <a:ext cx="38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'total_points' 'sp_attack' 'attack' 'sp_defense' 'hp' 'defense' 'speed', 'height_m' 'weight_kg' 'legendary'</a:t>
            </a:r>
            <a:endParaRPr>
              <a:solidFill>
                <a:schemeClr val="lt1"/>
              </a:solidFill>
            </a:endParaRPr>
          </a:p>
        </p:txBody>
      </p:sp>
      <p:sp>
        <p:nvSpPr>
          <p:cNvPr id="253" name="Google Shape;253;p34"/>
          <p:cNvSpPr txBox="1"/>
          <p:nvPr/>
        </p:nvSpPr>
        <p:spPr>
          <a:xfrm>
            <a:off x="1275600" y="3377425"/>
            <a:ext cx="27303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Mayores correlaciones encontradas</a:t>
            </a:r>
            <a:endParaRPr sz="1500">
              <a:solidFill>
                <a:schemeClr val="lt1"/>
              </a:solidFill>
            </a:endParaRPr>
          </a:p>
        </p:txBody>
      </p:sp>
      <p:pic>
        <p:nvPicPr>
          <p:cNvPr id="254" name="Google Shape;254;p34"/>
          <p:cNvPicPr preferRelativeResize="0"/>
          <p:nvPr/>
        </p:nvPicPr>
        <p:blipFill>
          <a:blip r:embed="rId4">
            <a:alphaModFix/>
          </a:blip>
          <a:stretch>
            <a:fillRect/>
          </a:stretch>
        </p:blipFill>
        <p:spPr>
          <a:xfrm>
            <a:off x="4709750" y="1434150"/>
            <a:ext cx="3739800" cy="3327017"/>
          </a:xfrm>
          <a:prstGeom prst="rect">
            <a:avLst/>
          </a:prstGeom>
          <a:noFill/>
          <a:ln>
            <a:noFill/>
          </a:ln>
        </p:spPr>
      </p:pic>
      <p:sp>
        <p:nvSpPr>
          <p:cNvPr id="255" name="Google Shape;255;p34"/>
          <p:cNvSpPr/>
          <p:nvPr/>
        </p:nvSpPr>
        <p:spPr>
          <a:xfrm flipH="1" rot="10800000">
            <a:off x="923400" y="3521125"/>
            <a:ext cx="352200" cy="459900"/>
          </a:xfrm>
          <a:prstGeom prst="up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59" name="Shape 259"/>
        <p:cNvGrpSpPr/>
        <p:nvPr/>
      </p:nvGrpSpPr>
      <p:grpSpPr>
        <a:xfrm>
          <a:off x="0" y="0"/>
          <a:ext cx="0" cy="0"/>
          <a:chOff x="0" y="0"/>
          <a:chExt cx="0" cy="0"/>
        </a:xfrm>
      </p:grpSpPr>
      <p:pic>
        <p:nvPicPr>
          <p:cNvPr id="260" name="Google Shape;260;p3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61" name="Google Shape;261;p3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62" name="Google Shape;262;p35"/>
          <p:cNvSpPr txBox="1"/>
          <p:nvPr/>
        </p:nvSpPr>
        <p:spPr>
          <a:xfrm>
            <a:off x="713550" y="1477900"/>
            <a:ext cx="3739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Cambios en el dataset</a:t>
            </a:r>
            <a:endParaRPr b="1" sz="1700">
              <a:solidFill>
                <a:schemeClr val="lt1"/>
              </a:solidFill>
            </a:endParaRPr>
          </a:p>
        </p:txBody>
      </p:sp>
      <p:sp>
        <p:nvSpPr>
          <p:cNvPr id="263" name="Google Shape;263;p35"/>
          <p:cNvSpPr txBox="1"/>
          <p:nvPr/>
        </p:nvSpPr>
        <p:spPr>
          <a:xfrm>
            <a:off x="390800" y="2097225"/>
            <a:ext cx="1702800" cy="1904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s" sz="1700">
                <a:solidFill>
                  <a:schemeClr val="lt1"/>
                </a:solidFill>
              </a:rPr>
              <a:t>Hasta aquí, el dataframe final es como se muestra a continuación:</a:t>
            </a:r>
            <a:endParaRPr b="1" sz="1700">
              <a:solidFill>
                <a:schemeClr val="lt1"/>
              </a:solidFill>
            </a:endParaRPr>
          </a:p>
          <a:p>
            <a:pPr indent="0" lvl="0" marL="0" rtl="0" algn="l">
              <a:spcBef>
                <a:spcPts val="0"/>
              </a:spcBef>
              <a:spcAft>
                <a:spcPts val="0"/>
              </a:spcAft>
              <a:buNone/>
            </a:pPr>
            <a:r>
              <a:t/>
            </a:r>
            <a:endParaRPr/>
          </a:p>
        </p:txBody>
      </p:sp>
      <p:pic>
        <p:nvPicPr>
          <p:cNvPr id="264" name="Google Shape;264;p35"/>
          <p:cNvPicPr preferRelativeResize="0"/>
          <p:nvPr/>
        </p:nvPicPr>
        <p:blipFill>
          <a:blip r:embed="rId4">
            <a:alphaModFix/>
          </a:blip>
          <a:stretch>
            <a:fillRect/>
          </a:stretch>
        </p:blipFill>
        <p:spPr>
          <a:xfrm>
            <a:off x="2243975" y="2097225"/>
            <a:ext cx="6186475" cy="28003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68" name="Shape 268"/>
        <p:cNvGrpSpPr/>
        <p:nvPr/>
      </p:nvGrpSpPr>
      <p:grpSpPr>
        <a:xfrm>
          <a:off x="0" y="0"/>
          <a:ext cx="0" cy="0"/>
          <a:chOff x="0" y="0"/>
          <a:chExt cx="0" cy="0"/>
        </a:xfrm>
      </p:grpSpPr>
      <p:pic>
        <p:nvPicPr>
          <p:cNvPr id="269" name="Google Shape;269;p3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70" name="Google Shape;270;p3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71" name="Google Shape;271;p36"/>
          <p:cNvSpPr txBox="1"/>
          <p:nvPr/>
        </p:nvSpPr>
        <p:spPr>
          <a:xfrm>
            <a:off x="713550" y="1434150"/>
            <a:ext cx="32271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Data desbalanceada</a:t>
            </a:r>
            <a:endParaRPr b="1" sz="1700">
              <a:solidFill>
                <a:schemeClr val="lt1"/>
              </a:solidFill>
            </a:endParaRPr>
          </a:p>
        </p:txBody>
      </p:sp>
      <p:sp>
        <p:nvSpPr>
          <p:cNvPr id="272" name="Google Shape;272;p36"/>
          <p:cNvSpPr txBox="1"/>
          <p:nvPr/>
        </p:nvSpPr>
        <p:spPr>
          <a:xfrm>
            <a:off x="713550" y="1920300"/>
            <a:ext cx="2995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Con el </a:t>
            </a:r>
            <a:r>
              <a:rPr lang="es" sz="1500">
                <a:solidFill>
                  <a:schemeClr val="lt1"/>
                </a:solidFill>
              </a:rPr>
              <a:t>data frame</a:t>
            </a:r>
            <a:r>
              <a:rPr lang="es" sz="1500">
                <a:solidFill>
                  <a:schemeClr val="lt1"/>
                </a:solidFill>
              </a:rPr>
              <a:t> limpio sigue existiendo un problema a tratar.</a:t>
            </a:r>
            <a:endParaRPr sz="1500">
              <a:solidFill>
                <a:schemeClr val="lt1"/>
              </a:solidFill>
            </a:endParaRPr>
          </a:p>
          <a:p>
            <a:pPr indent="0" lvl="0" marL="0" rtl="0" algn="l">
              <a:spcBef>
                <a:spcPts val="0"/>
              </a:spcBef>
              <a:spcAft>
                <a:spcPts val="0"/>
              </a:spcAft>
              <a:buNone/>
            </a:pPr>
            <a:r>
              <a:rPr b="1" lang="es" sz="1500">
                <a:solidFill>
                  <a:schemeClr val="lt1"/>
                </a:solidFill>
              </a:rPr>
              <a:t>Data desbalanceada.</a:t>
            </a:r>
            <a:endParaRPr b="1" sz="1500">
              <a:solidFill>
                <a:schemeClr val="lt1"/>
              </a:solidFill>
            </a:endParaRPr>
          </a:p>
        </p:txBody>
      </p:sp>
      <p:pic>
        <p:nvPicPr>
          <p:cNvPr id="273" name="Google Shape;273;p36"/>
          <p:cNvPicPr preferRelativeResize="0"/>
          <p:nvPr/>
        </p:nvPicPr>
        <p:blipFill>
          <a:blip r:embed="rId4">
            <a:alphaModFix/>
          </a:blip>
          <a:stretch>
            <a:fillRect/>
          </a:stretch>
        </p:blipFill>
        <p:spPr>
          <a:xfrm>
            <a:off x="4135800" y="1528225"/>
            <a:ext cx="4294650" cy="3237626"/>
          </a:xfrm>
          <a:prstGeom prst="rect">
            <a:avLst/>
          </a:prstGeom>
          <a:noFill/>
          <a:ln>
            <a:noFill/>
          </a:ln>
          <a:effectLst>
            <a:outerShdw blurRad="57150" rotWithShape="0" algn="bl" dir="12840000" dist="57150">
              <a:schemeClr val="lt1">
                <a:alpha val="20000"/>
              </a:schemeClr>
            </a:outerShdw>
          </a:effectLst>
        </p:spPr>
      </p:pic>
      <p:sp>
        <p:nvSpPr>
          <p:cNvPr id="274" name="Google Shape;274;p36"/>
          <p:cNvSpPr txBox="1"/>
          <p:nvPr/>
        </p:nvSpPr>
        <p:spPr>
          <a:xfrm>
            <a:off x="713550" y="2979900"/>
            <a:ext cx="3346500" cy="87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500">
                <a:solidFill>
                  <a:schemeClr val="lt1"/>
                </a:solidFill>
              </a:rPr>
              <a:t>Esto fue tratado con un oversampling sobre la clase minoritaria mediante el algoritmo SMOTE.</a:t>
            </a:r>
            <a:endParaRPr sz="15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78" name="Shape 278"/>
        <p:cNvGrpSpPr/>
        <p:nvPr/>
      </p:nvGrpSpPr>
      <p:grpSpPr>
        <a:xfrm>
          <a:off x="0" y="0"/>
          <a:ext cx="0" cy="0"/>
          <a:chOff x="0" y="0"/>
          <a:chExt cx="0" cy="0"/>
        </a:xfrm>
      </p:grpSpPr>
      <p:pic>
        <p:nvPicPr>
          <p:cNvPr id="279" name="Google Shape;279;p3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80" name="Google Shape;280;p3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81" name="Google Shape;281;p37"/>
          <p:cNvSpPr txBox="1"/>
          <p:nvPr/>
        </p:nvSpPr>
        <p:spPr>
          <a:xfrm>
            <a:off x="713550" y="1434150"/>
            <a:ext cx="4851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Estandarización de la data</a:t>
            </a:r>
            <a:endParaRPr b="1" sz="1700">
              <a:solidFill>
                <a:schemeClr val="lt1"/>
              </a:solidFill>
            </a:endParaRPr>
          </a:p>
        </p:txBody>
      </p:sp>
      <p:sp>
        <p:nvSpPr>
          <p:cNvPr id="282" name="Google Shape;282;p37"/>
          <p:cNvSpPr txBox="1"/>
          <p:nvPr/>
        </p:nvSpPr>
        <p:spPr>
          <a:xfrm>
            <a:off x="713550" y="1934925"/>
            <a:ext cx="7589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Al existir rangos variados de valores, por ejemplo para un rango de valores de weight de 0.1 - 1000 kg contra 0.1 - 2 m de altura la data debe ser estandarizada para estar contenida dentro del mismo rango y permitir un mejor funcionamiento de los modelos.</a:t>
            </a:r>
            <a:endParaRPr b="1" sz="1500">
              <a:solidFill>
                <a:schemeClr val="lt1"/>
              </a:solidFill>
            </a:endParaRPr>
          </a:p>
        </p:txBody>
      </p:sp>
      <p:pic>
        <p:nvPicPr>
          <p:cNvPr id="283" name="Google Shape;283;p37"/>
          <p:cNvPicPr preferRelativeResize="0"/>
          <p:nvPr/>
        </p:nvPicPr>
        <p:blipFill>
          <a:blip r:embed="rId4">
            <a:alphaModFix/>
          </a:blip>
          <a:stretch>
            <a:fillRect/>
          </a:stretch>
        </p:blipFill>
        <p:spPr>
          <a:xfrm>
            <a:off x="713550" y="2866500"/>
            <a:ext cx="3173425" cy="1039325"/>
          </a:xfrm>
          <a:prstGeom prst="rect">
            <a:avLst/>
          </a:prstGeom>
          <a:noFill/>
          <a:ln>
            <a:noFill/>
          </a:ln>
          <a:effectLst>
            <a:outerShdw blurRad="57150" rotWithShape="0" algn="bl" dir="12840000" dist="57150">
              <a:schemeClr val="lt1">
                <a:alpha val="20000"/>
              </a:schemeClr>
            </a:outerShdw>
          </a:effectLst>
        </p:spPr>
      </p:pic>
      <p:pic>
        <p:nvPicPr>
          <p:cNvPr id="284" name="Google Shape;284;p37"/>
          <p:cNvPicPr preferRelativeResize="0"/>
          <p:nvPr/>
        </p:nvPicPr>
        <p:blipFill>
          <a:blip r:embed="rId5">
            <a:alphaModFix/>
          </a:blip>
          <a:stretch>
            <a:fillRect/>
          </a:stretch>
        </p:blipFill>
        <p:spPr>
          <a:xfrm>
            <a:off x="4572000" y="2813000"/>
            <a:ext cx="3710774" cy="2062375"/>
          </a:xfrm>
          <a:prstGeom prst="rect">
            <a:avLst/>
          </a:prstGeom>
          <a:noFill/>
          <a:ln>
            <a:noFill/>
          </a:ln>
          <a:effectLst>
            <a:outerShdw blurRad="57150" rotWithShape="0" algn="bl" dir="12840000" dist="57150">
              <a:schemeClr val="lt1">
                <a:alpha val="20000"/>
              </a:schemeClr>
            </a:outerShdw>
          </a:effectLst>
        </p:spPr>
      </p:pic>
      <p:sp>
        <p:nvSpPr>
          <p:cNvPr id="285" name="Google Shape;285;p37"/>
          <p:cNvSpPr txBox="1"/>
          <p:nvPr/>
        </p:nvSpPr>
        <p:spPr>
          <a:xfrm>
            <a:off x="713550" y="4066600"/>
            <a:ext cx="3389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 aplica la </a:t>
            </a:r>
            <a:r>
              <a:rPr lang="es" sz="1500">
                <a:solidFill>
                  <a:schemeClr val="lt1"/>
                </a:solidFill>
              </a:rPr>
              <a:t>transformación</a:t>
            </a:r>
            <a:r>
              <a:rPr lang="es" sz="1500">
                <a:solidFill>
                  <a:schemeClr val="lt1"/>
                </a:solidFill>
              </a:rPr>
              <a:t> a la data</a:t>
            </a:r>
            <a:endParaRPr b="1" sz="15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89" name="Shape 289"/>
        <p:cNvGrpSpPr/>
        <p:nvPr/>
      </p:nvGrpSpPr>
      <p:grpSpPr>
        <a:xfrm>
          <a:off x="0" y="0"/>
          <a:ext cx="0" cy="0"/>
          <a:chOff x="0" y="0"/>
          <a:chExt cx="0" cy="0"/>
        </a:xfrm>
      </p:grpSpPr>
      <p:pic>
        <p:nvPicPr>
          <p:cNvPr id="290" name="Google Shape;290;p3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291" name="Google Shape;291;p3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292" name="Google Shape;292;p38"/>
          <p:cNvSpPr txBox="1"/>
          <p:nvPr/>
        </p:nvSpPr>
        <p:spPr>
          <a:xfrm>
            <a:off x="713550" y="1434150"/>
            <a:ext cx="4851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Algoritmo SMOTE para tratar el desbalance</a:t>
            </a:r>
            <a:endParaRPr b="1" sz="1700">
              <a:solidFill>
                <a:schemeClr val="lt1"/>
              </a:solidFill>
            </a:endParaRPr>
          </a:p>
        </p:txBody>
      </p:sp>
      <p:pic>
        <p:nvPicPr>
          <p:cNvPr id="293" name="Google Shape;293;p38"/>
          <p:cNvPicPr preferRelativeResize="0"/>
          <p:nvPr/>
        </p:nvPicPr>
        <p:blipFill>
          <a:blip r:embed="rId4">
            <a:alphaModFix/>
          </a:blip>
          <a:stretch>
            <a:fillRect/>
          </a:stretch>
        </p:blipFill>
        <p:spPr>
          <a:xfrm>
            <a:off x="713546" y="2404800"/>
            <a:ext cx="4421879" cy="2594650"/>
          </a:xfrm>
          <a:prstGeom prst="rect">
            <a:avLst/>
          </a:prstGeom>
          <a:noFill/>
          <a:ln>
            <a:noFill/>
          </a:ln>
        </p:spPr>
      </p:pic>
      <p:pic>
        <p:nvPicPr>
          <p:cNvPr id="294" name="Google Shape;294;p38"/>
          <p:cNvPicPr preferRelativeResize="0"/>
          <p:nvPr/>
        </p:nvPicPr>
        <p:blipFill>
          <a:blip r:embed="rId5">
            <a:alphaModFix/>
          </a:blip>
          <a:stretch>
            <a:fillRect/>
          </a:stretch>
        </p:blipFill>
        <p:spPr>
          <a:xfrm>
            <a:off x="5405800" y="2513679"/>
            <a:ext cx="2587900" cy="2376871"/>
          </a:xfrm>
          <a:prstGeom prst="rect">
            <a:avLst/>
          </a:prstGeom>
          <a:noFill/>
          <a:ln>
            <a:noFill/>
          </a:ln>
        </p:spPr>
      </p:pic>
      <p:sp>
        <p:nvSpPr>
          <p:cNvPr id="295" name="Google Shape;295;p38"/>
          <p:cNvSpPr txBox="1"/>
          <p:nvPr/>
        </p:nvSpPr>
        <p:spPr>
          <a:xfrm>
            <a:off x="713550" y="1934925"/>
            <a:ext cx="7486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 sintetiza nueva data mediante el algoritmo para la clase minoritaria.</a:t>
            </a:r>
            <a:endParaRPr b="1" sz="15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99" name="Shape 299"/>
        <p:cNvGrpSpPr/>
        <p:nvPr/>
      </p:nvGrpSpPr>
      <p:grpSpPr>
        <a:xfrm>
          <a:off x="0" y="0"/>
          <a:ext cx="0" cy="0"/>
          <a:chOff x="0" y="0"/>
          <a:chExt cx="0" cy="0"/>
        </a:xfrm>
      </p:grpSpPr>
      <p:pic>
        <p:nvPicPr>
          <p:cNvPr id="300" name="Google Shape;300;p39"/>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01" name="Google Shape;301;p39"/>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02" name="Google Shape;302;p39"/>
          <p:cNvSpPr txBox="1"/>
          <p:nvPr/>
        </p:nvSpPr>
        <p:spPr>
          <a:xfrm>
            <a:off x="713550" y="1434150"/>
            <a:ext cx="6904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Dataframe final</a:t>
            </a:r>
            <a:endParaRPr b="1" sz="1700">
              <a:solidFill>
                <a:schemeClr val="lt1"/>
              </a:solidFill>
            </a:endParaRPr>
          </a:p>
        </p:txBody>
      </p:sp>
      <p:pic>
        <p:nvPicPr>
          <p:cNvPr id="303" name="Google Shape;303;p39"/>
          <p:cNvPicPr preferRelativeResize="0"/>
          <p:nvPr/>
        </p:nvPicPr>
        <p:blipFill>
          <a:blip r:embed="rId4">
            <a:alphaModFix/>
          </a:blip>
          <a:stretch>
            <a:fillRect/>
          </a:stretch>
        </p:blipFill>
        <p:spPr>
          <a:xfrm>
            <a:off x="770075" y="2009725"/>
            <a:ext cx="7660374" cy="1635454"/>
          </a:xfrm>
          <a:prstGeom prst="rect">
            <a:avLst/>
          </a:prstGeom>
          <a:noFill/>
          <a:ln>
            <a:noFill/>
          </a:ln>
        </p:spPr>
      </p:pic>
      <p:sp>
        <p:nvSpPr>
          <p:cNvPr id="304" name="Google Shape;304;p39"/>
          <p:cNvSpPr txBox="1"/>
          <p:nvPr/>
        </p:nvSpPr>
        <p:spPr>
          <a:xfrm>
            <a:off x="770075" y="3859075"/>
            <a:ext cx="750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 tiene entonces un dataset solo con las columnas de mayor correlación, data estandarizada, filtrada y se ha realizado oversampling de la muestra minoritaria.</a:t>
            </a:r>
            <a:endParaRPr b="1" sz="15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08" name="Shape 308"/>
        <p:cNvGrpSpPr/>
        <p:nvPr/>
      </p:nvGrpSpPr>
      <p:grpSpPr>
        <a:xfrm>
          <a:off x="0" y="0"/>
          <a:ext cx="0" cy="0"/>
          <a:chOff x="0" y="0"/>
          <a:chExt cx="0" cy="0"/>
        </a:xfrm>
      </p:grpSpPr>
      <p:pic>
        <p:nvPicPr>
          <p:cNvPr id="309" name="Google Shape;309;p40"/>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10" name="Google Shape;310;p40"/>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11" name="Google Shape;311;p40"/>
          <p:cNvSpPr txBox="1"/>
          <p:nvPr/>
        </p:nvSpPr>
        <p:spPr>
          <a:xfrm>
            <a:off x="713550" y="1434150"/>
            <a:ext cx="6904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Asignación de la data de entrenamiento y prueba (validación)</a:t>
            </a:r>
            <a:endParaRPr b="1" sz="1700">
              <a:solidFill>
                <a:schemeClr val="lt1"/>
              </a:solidFill>
            </a:endParaRPr>
          </a:p>
        </p:txBody>
      </p:sp>
      <p:pic>
        <p:nvPicPr>
          <p:cNvPr id="312" name="Google Shape;312;p40"/>
          <p:cNvPicPr preferRelativeResize="0"/>
          <p:nvPr/>
        </p:nvPicPr>
        <p:blipFill>
          <a:blip r:embed="rId4">
            <a:alphaModFix/>
          </a:blip>
          <a:stretch>
            <a:fillRect/>
          </a:stretch>
        </p:blipFill>
        <p:spPr>
          <a:xfrm>
            <a:off x="1405090" y="2009725"/>
            <a:ext cx="6333834" cy="2943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16" name="Shape 316"/>
        <p:cNvGrpSpPr/>
        <p:nvPr/>
      </p:nvGrpSpPr>
      <p:grpSpPr>
        <a:xfrm>
          <a:off x="0" y="0"/>
          <a:ext cx="0" cy="0"/>
          <a:chOff x="0" y="0"/>
          <a:chExt cx="0" cy="0"/>
        </a:xfrm>
      </p:grpSpPr>
      <p:pic>
        <p:nvPicPr>
          <p:cNvPr id="317" name="Google Shape;317;p41"/>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18" name="Google Shape;318;p41"/>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19" name="Google Shape;319;p41"/>
          <p:cNvSpPr txBox="1"/>
          <p:nvPr/>
        </p:nvSpPr>
        <p:spPr>
          <a:xfrm>
            <a:off x="713550" y="1434150"/>
            <a:ext cx="3739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Modelos de ML (Clasificación)</a:t>
            </a:r>
            <a:endParaRPr b="1" sz="1700">
              <a:solidFill>
                <a:schemeClr val="lt1"/>
              </a:solidFill>
            </a:endParaRPr>
          </a:p>
        </p:txBody>
      </p:sp>
      <p:sp>
        <p:nvSpPr>
          <p:cNvPr id="320" name="Google Shape;320;p41"/>
          <p:cNvSpPr txBox="1"/>
          <p:nvPr/>
        </p:nvSpPr>
        <p:spPr>
          <a:xfrm>
            <a:off x="713550" y="1920300"/>
            <a:ext cx="750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 procede a realizar los </a:t>
            </a:r>
            <a:r>
              <a:rPr lang="es" sz="1500">
                <a:solidFill>
                  <a:schemeClr val="lt1"/>
                </a:solidFill>
              </a:rPr>
              <a:t>métodos</a:t>
            </a:r>
            <a:r>
              <a:rPr lang="es" sz="1500">
                <a:solidFill>
                  <a:schemeClr val="lt1"/>
                </a:solidFill>
              </a:rPr>
              <a:t> de </a:t>
            </a:r>
            <a:r>
              <a:rPr lang="es" sz="1500">
                <a:solidFill>
                  <a:schemeClr val="lt1"/>
                </a:solidFill>
              </a:rPr>
              <a:t>clasificación</a:t>
            </a:r>
            <a:r>
              <a:rPr lang="es" sz="1500">
                <a:solidFill>
                  <a:schemeClr val="lt1"/>
                </a:solidFill>
              </a:rPr>
              <a:t> con los algoritmos </a:t>
            </a:r>
            <a:r>
              <a:rPr lang="es" sz="1500">
                <a:solidFill>
                  <a:schemeClr val="lt1"/>
                </a:solidFill>
              </a:rPr>
              <a:t>clásicos.</a:t>
            </a:r>
            <a:endParaRPr b="1" sz="1500">
              <a:solidFill>
                <a:schemeClr val="lt1"/>
              </a:solidFill>
            </a:endParaRPr>
          </a:p>
        </p:txBody>
      </p:sp>
      <p:sp>
        <p:nvSpPr>
          <p:cNvPr id="321" name="Google Shape;321;p41"/>
          <p:cNvSpPr txBox="1"/>
          <p:nvPr/>
        </p:nvSpPr>
        <p:spPr>
          <a:xfrm>
            <a:off x="2115600" y="2577675"/>
            <a:ext cx="4698900" cy="11436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500"/>
              </a:spcBef>
              <a:spcAft>
                <a:spcPts val="0"/>
              </a:spcAft>
              <a:buClr>
                <a:schemeClr val="lt1"/>
              </a:buClr>
              <a:buSzPts val="1100"/>
              <a:buChar char="●"/>
            </a:pPr>
            <a:r>
              <a:rPr lang="es">
                <a:solidFill>
                  <a:schemeClr val="lt1"/>
                </a:solidFill>
              </a:rPr>
              <a:t>Random Forest Classifier (Utilizado como rf)</a:t>
            </a:r>
            <a:endParaRPr>
              <a:solidFill>
                <a:schemeClr val="lt1"/>
              </a:solidFill>
            </a:endParaRPr>
          </a:p>
          <a:p>
            <a:pPr indent="-298450" lvl="0" marL="457200" rtl="0" algn="just">
              <a:lnSpc>
                <a:spcPct val="115000"/>
              </a:lnSpc>
              <a:spcBef>
                <a:spcPts val="0"/>
              </a:spcBef>
              <a:spcAft>
                <a:spcPts val="0"/>
              </a:spcAft>
              <a:buClr>
                <a:schemeClr val="lt1"/>
              </a:buClr>
              <a:buSzPts val="1100"/>
              <a:buChar char="●"/>
            </a:pPr>
            <a:r>
              <a:rPr lang="es">
                <a:solidFill>
                  <a:schemeClr val="lt1"/>
                </a:solidFill>
              </a:rPr>
              <a:t>Support Vector Classifier (Utilizado como svc)</a:t>
            </a:r>
            <a:endParaRPr>
              <a:solidFill>
                <a:schemeClr val="lt1"/>
              </a:solidFill>
            </a:endParaRPr>
          </a:p>
          <a:p>
            <a:pPr indent="-298450" lvl="0" marL="457200" rtl="0" algn="just">
              <a:lnSpc>
                <a:spcPct val="115000"/>
              </a:lnSpc>
              <a:spcBef>
                <a:spcPts val="0"/>
              </a:spcBef>
              <a:spcAft>
                <a:spcPts val="0"/>
              </a:spcAft>
              <a:buClr>
                <a:schemeClr val="lt1"/>
              </a:buClr>
              <a:buSzPts val="1100"/>
              <a:buChar char="●"/>
            </a:pPr>
            <a:r>
              <a:rPr lang="es">
                <a:solidFill>
                  <a:schemeClr val="lt1"/>
                </a:solidFill>
              </a:rPr>
              <a:t>Logistic Regression (Utilizado como lr)</a:t>
            </a:r>
            <a:endParaRPr>
              <a:solidFill>
                <a:schemeClr val="lt1"/>
              </a:solidFill>
            </a:endParaRPr>
          </a:p>
          <a:p>
            <a:pPr indent="-298450" lvl="0" marL="457200" rtl="0" algn="just">
              <a:lnSpc>
                <a:spcPct val="115000"/>
              </a:lnSpc>
              <a:spcBef>
                <a:spcPts val="0"/>
              </a:spcBef>
              <a:spcAft>
                <a:spcPts val="0"/>
              </a:spcAft>
              <a:buClr>
                <a:schemeClr val="lt1"/>
              </a:buClr>
              <a:buSzPts val="1100"/>
              <a:buChar char="●"/>
            </a:pPr>
            <a:r>
              <a:rPr lang="es">
                <a:solidFill>
                  <a:schemeClr val="lt1"/>
                </a:solidFill>
              </a:rPr>
              <a:t>K-Nearest-Neighbor Classifier (Utilizado como knn)</a:t>
            </a:r>
            <a:endParaRPr>
              <a:solidFill>
                <a:schemeClr val="lt1"/>
              </a:solidFill>
            </a:endParaRPr>
          </a:p>
        </p:txBody>
      </p:sp>
      <p:sp>
        <p:nvSpPr>
          <p:cNvPr id="322" name="Google Shape;322;p41"/>
          <p:cNvSpPr txBox="1"/>
          <p:nvPr/>
        </p:nvSpPr>
        <p:spPr>
          <a:xfrm>
            <a:off x="820500" y="3963150"/>
            <a:ext cx="750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Cada uno con </a:t>
            </a:r>
            <a:r>
              <a:rPr lang="es" sz="1500">
                <a:solidFill>
                  <a:schemeClr val="lt1"/>
                </a:solidFill>
              </a:rPr>
              <a:t>parámetros</a:t>
            </a:r>
            <a:r>
              <a:rPr lang="es" sz="1500">
                <a:solidFill>
                  <a:schemeClr val="lt1"/>
                </a:solidFill>
              </a:rPr>
              <a:t> por default y por best_parameters mediante GridSearch y RandomSearch.</a:t>
            </a:r>
            <a:endParaRPr b="1" sz="1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77" name="Google Shape;77;p1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78" name="Google Shape;78;p15"/>
          <p:cNvSpPr txBox="1"/>
          <p:nvPr>
            <p:ph type="ctrTitle"/>
          </p:nvPr>
        </p:nvSpPr>
        <p:spPr>
          <a:xfrm>
            <a:off x="860450" y="3452575"/>
            <a:ext cx="2316300" cy="4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s" sz="1700">
                <a:solidFill>
                  <a:schemeClr val="lt1"/>
                </a:solidFill>
              </a:rPr>
              <a:t>Caso de estudio</a:t>
            </a:r>
            <a:endParaRPr b="1" sz="1700">
              <a:solidFill>
                <a:schemeClr val="lt1"/>
              </a:solidFill>
            </a:endParaRPr>
          </a:p>
        </p:txBody>
      </p:sp>
      <p:sp>
        <p:nvSpPr>
          <p:cNvPr id="79" name="Google Shape;79;p15"/>
          <p:cNvSpPr txBox="1"/>
          <p:nvPr/>
        </p:nvSpPr>
        <p:spPr>
          <a:xfrm>
            <a:off x="3293375" y="1544100"/>
            <a:ext cx="50610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500">
                <a:solidFill>
                  <a:schemeClr val="lt1"/>
                </a:solidFill>
              </a:rPr>
              <a:t>El presente trabajo está basado en información ficticia sobre la popular y exitosa franquicia de medios Pokemon</a:t>
            </a:r>
            <a:endParaRPr sz="1500">
              <a:solidFill>
                <a:schemeClr val="lt1"/>
              </a:solidFill>
            </a:endParaRPr>
          </a:p>
          <a:p>
            <a:pPr indent="0" lvl="0" marL="0" rtl="0" algn="just">
              <a:spcBef>
                <a:spcPts val="0"/>
              </a:spcBef>
              <a:spcAft>
                <a:spcPts val="0"/>
              </a:spcAft>
              <a:buNone/>
            </a:pPr>
            <a:r>
              <a:t/>
            </a:r>
            <a:endParaRPr sz="1500">
              <a:solidFill>
                <a:schemeClr val="lt1"/>
              </a:solidFill>
            </a:endParaRPr>
          </a:p>
          <a:p>
            <a:pPr indent="0" lvl="0" marL="0" rtl="0" algn="just">
              <a:spcBef>
                <a:spcPts val="0"/>
              </a:spcBef>
              <a:spcAft>
                <a:spcPts val="0"/>
              </a:spcAft>
              <a:buNone/>
            </a:pPr>
            <a:r>
              <a:rPr lang="es" sz="1500">
                <a:solidFill>
                  <a:schemeClr val="lt1"/>
                </a:solidFill>
              </a:rPr>
              <a:t>El dataset trabajado contiene datos sobre los </a:t>
            </a:r>
            <a:r>
              <a:rPr lang="es" sz="1500">
                <a:solidFill>
                  <a:schemeClr val="lt1"/>
                </a:solidFill>
              </a:rPr>
              <a:t>Pokémon</a:t>
            </a:r>
            <a:r>
              <a:rPr lang="es" sz="1500">
                <a:solidFill>
                  <a:schemeClr val="lt1"/>
                </a:solidFill>
              </a:rPr>
              <a:t> registrados en todas las generaciones, con detalle de sus características, evoluciones, habilidades y estadísticas.</a:t>
            </a:r>
            <a:endParaRPr sz="1500">
              <a:solidFill>
                <a:schemeClr val="lt1"/>
              </a:solidFill>
            </a:endParaRPr>
          </a:p>
          <a:p>
            <a:pPr indent="0" lvl="0" marL="0" rtl="0" algn="just">
              <a:spcBef>
                <a:spcPts val="0"/>
              </a:spcBef>
              <a:spcAft>
                <a:spcPts val="0"/>
              </a:spcAft>
              <a:buNone/>
            </a:pPr>
            <a:r>
              <a:t/>
            </a:r>
            <a:endParaRPr sz="1500">
              <a:solidFill>
                <a:schemeClr val="lt1"/>
              </a:solidFill>
            </a:endParaRPr>
          </a:p>
          <a:p>
            <a:pPr indent="0" lvl="0" marL="0" rtl="0" algn="just">
              <a:spcBef>
                <a:spcPts val="0"/>
              </a:spcBef>
              <a:spcAft>
                <a:spcPts val="0"/>
              </a:spcAft>
              <a:buNone/>
            </a:pPr>
            <a:r>
              <a:rPr lang="es" sz="1500">
                <a:solidFill>
                  <a:schemeClr val="lt1"/>
                </a:solidFill>
              </a:rPr>
              <a:t>Mediante un análisis pertinente y posterior construcción de modelos de Machine Learning se propone predecir si un pokemon es legendario o no lo es, en base a sus características más destacables y valores estadísticos.</a:t>
            </a:r>
            <a:endParaRPr sz="1500">
              <a:solidFill>
                <a:schemeClr val="lt1"/>
              </a:solidFill>
            </a:endParaRPr>
          </a:p>
        </p:txBody>
      </p:sp>
      <p:pic>
        <p:nvPicPr>
          <p:cNvPr id="80" name="Google Shape;80;p15"/>
          <p:cNvPicPr preferRelativeResize="0"/>
          <p:nvPr/>
        </p:nvPicPr>
        <p:blipFill>
          <a:blip r:embed="rId4">
            <a:alphaModFix/>
          </a:blip>
          <a:stretch>
            <a:fillRect/>
          </a:stretch>
        </p:blipFill>
        <p:spPr>
          <a:xfrm>
            <a:off x="918538" y="1544100"/>
            <a:ext cx="1908475" cy="1908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26" name="Shape 326"/>
        <p:cNvGrpSpPr/>
        <p:nvPr/>
      </p:nvGrpSpPr>
      <p:grpSpPr>
        <a:xfrm>
          <a:off x="0" y="0"/>
          <a:ext cx="0" cy="0"/>
          <a:chOff x="0" y="0"/>
          <a:chExt cx="0" cy="0"/>
        </a:xfrm>
      </p:grpSpPr>
      <p:pic>
        <p:nvPicPr>
          <p:cNvPr id="327" name="Google Shape;327;p42"/>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28" name="Google Shape;328;p42"/>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29" name="Google Shape;329;p42"/>
          <p:cNvSpPr txBox="1"/>
          <p:nvPr/>
        </p:nvSpPr>
        <p:spPr>
          <a:xfrm>
            <a:off x="713550" y="1434150"/>
            <a:ext cx="7716900" cy="377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Objetivos del modelo</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lang="es" sz="1500">
                <a:solidFill>
                  <a:schemeClr val="lt1"/>
                </a:solidFill>
              </a:rPr>
              <a:t>Los modelos de Machine Learning presentados tienen el objetivo de ser entrenados para que puedan predecir si un Pokemon es o no legendario en base a sus </a:t>
            </a:r>
            <a:r>
              <a:rPr lang="es" sz="1500">
                <a:solidFill>
                  <a:schemeClr val="lt1"/>
                </a:solidFill>
              </a:rPr>
              <a:t>estadísticas</a:t>
            </a:r>
            <a:r>
              <a:rPr lang="es" sz="1500">
                <a:solidFill>
                  <a:schemeClr val="lt1"/>
                </a:solidFill>
              </a:rPr>
              <a:t> y/o </a:t>
            </a:r>
            <a:r>
              <a:rPr lang="es" sz="1500">
                <a:solidFill>
                  <a:schemeClr val="lt1"/>
                </a:solidFill>
              </a:rPr>
              <a:t>características.</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s" sz="1500">
                <a:solidFill>
                  <a:schemeClr val="lt1"/>
                </a:solidFill>
              </a:rPr>
              <a:t>Se entrenan los modelos estudiados durante el curso con la data de entrenamiento y se prueba su desempeño sobre la misma y la data asignada para prueba o validación de los modelos.</a:t>
            </a:r>
            <a:endParaRPr sz="15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33" name="Shape 333"/>
        <p:cNvGrpSpPr/>
        <p:nvPr/>
      </p:nvGrpSpPr>
      <p:grpSpPr>
        <a:xfrm>
          <a:off x="0" y="0"/>
          <a:ext cx="0" cy="0"/>
          <a:chOff x="0" y="0"/>
          <a:chExt cx="0" cy="0"/>
        </a:xfrm>
      </p:grpSpPr>
      <p:pic>
        <p:nvPicPr>
          <p:cNvPr id="334" name="Google Shape;334;p4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35" name="Google Shape;335;p43"/>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36" name="Google Shape;336;p43"/>
          <p:cNvSpPr txBox="1"/>
          <p:nvPr/>
        </p:nvSpPr>
        <p:spPr>
          <a:xfrm>
            <a:off x="713550" y="1434150"/>
            <a:ext cx="3739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a:t>
            </a:r>
            <a:endParaRPr b="1" sz="1700">
              <a:solidFill>
                <a:schemeClr val="lt1"/>
              </a:solidFill>
            </a:endParaRPr>
          </a:p>
        </p:txBody>
      </p:sp>
      <p:sp>
        <p:nvSpPr>
          <p:cNvPr id="337" name="Google Shape;337;p43"/>
          <p:cNvSpPr txBox="1"/>
          <p:nvPr/>
        </p:nvSpPr>
        <p:spPr>
          <a:xfrm>
            <a:off x="713550" y="1920300"/>
            <a:ext cx="750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Según</a:t>
            </a:r>
            <a:r>
              <a:rPr lang="es" sz="1500">
                <a:solidFill>
                  <a:schemeClr val="lt1"/>
                </a:solidFill>
              </a:rPr>
              <a:t> la </a:t>
            </a:r>
            <a:r>
              <a:rPr lang="es" sz="1500">
                <a:solidFill>
                  <a:schemeClr val="lt1"/>
                </a:solidFill>
              </a:rPr>
              <a:t>métrica</a:t>
            </a:r>
            <a:r>
              <a:rPr lang="es" sz="1500">
                <a:solidFill>
                  <a:schemeClr val="lt1"/>
                </a:solidFill>
              </a:rPr>
              <a:t> </a:t>
            </a:r>
            <a:r>
              <a:rPr b="1" lang="es" sz="1500">
                <a:solidFill>
                  <a:schemeClr val="lt1"/>
                </a:solidFill>
              </a:rPr>
              <a:t>Accuracy/Score </a:t>
            </a:r>
            <a:r>
              <a:rPr lang="es" sz="1500">
                <a:solidFill>
                  <a:schemeClr val="lt1"/>
                </a:solidFill>
              </a:rPr>
              <a:t>el mejor modelo es:</a:t>
            </a:r>
            <a:endParaRPr sz="1500">
              <a:solidFill>
                <a:schemeClr val="lt1"/>
              </a:solidFill>
            </a:endParaRPr>
          </a:p>
        </p:txBody>
      </p:sp>
      <p:pic>
        <p:nvPicPr>
          <p:cNvPr id="338" name="Google Shape;338;p43"/>
          <p:cNvPicPr preferRelativeResize="0"/>
          <p:nvPr/>
        </p:nvPicPr>
        <p:blipFill>
          <a:blip r:embed="rId4">
            <a:alphaModFix/>
          </a:blip>
          <a:stretch>
            <a:fillRect/>
          </a:stretch>
        </p:blipFill>
        <p:spPr>
          <a:xfrm>
            <a:off x="7465485" y="1804800"/>
            <a:ext cx="790165" cy="646501"/>
          </a:xfrm>
          <a:prstGeom prst="rect">
            <a:avLst/>
          </a:prstGeom>
          <a:noFill/>
          <a:ln>
            <a:noFill/>
          </a:ln>
          <a:effectLst>
            <a:outerShdw blurRad="57150" rotWithShape="0" algn="bl" dir="12840000" dist="57150">
              <a:schemeClr val="lt1">
                <a:alpha val="20000"/>
              </a:schemeClr>
            </a:outerShdw>
          </a:effectLst>
        </p:spPr>
      </p:pic>
      <p:sp>
        <p:nvSpPr>
          <p:cNvPr id="339" name="Google Shape;339;p43"/>
          <p:cNvSpPr txBox="1"/>
          <p:nvPr/>
        </p:nvSpPr>
        <p:spPr>
          <a:xfrm>
            <a:off x="6042200" y="1889550"/>
            <a:ext cx="1971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solidFill>
                  <a:schemeClr val="lt1"/>
                </a:solidFill>
              </a:rPr>
              <a:t>SVM</a:t>
            </a:r>
            <a:endParaRPr b="1" sz="1900">
              <a:solidFill>
                <a:schemeClr val="lt1"/>
              </a:solidFill>
            </a:endParaRPr>
          </a:p>
        </p:txBody>
      </p:sp>
      <p:pic>
        <p:nvPicPr>
          <p:cNvPr id="340" name="Google Shape;340;p43"/>
          <p:cNvPicPr preferRelativeResize="0"/>
          <p:nvPr/>
        </p:nvPicPr>
        <p:blipFill>
          <a:blip r:embed="rId5">
            <a:alphaModFix/>
          </a:blip>
          <a:stretch>
            <a:fillRect/>
          </a:stretch>
        </p:blipFill>
        <p:spPr>
          <a:xfrm>
            <a:off x="1678525" y="2690125"/>
            <a:ext cx="5786950" cy="1719200"/>
          </a:xfrm>
          <a:prstGeom prst="rect">
            <a:avLst/>
          </a:prstGeom>
          <a:noFill/>
          <a:ln>
            <a:noFill/>
          </a:ln>
        </p:spPr>
      </p:pic>
      <p:pic>
        <p:nvPicPr>
          <p:cNvPr id="341" name="Google Shape;341;p43"/>
          <p:cNvPicPr preferRelativeResize="0"/>
          <p:nvPr/>
        </p:nvPicPr>
        <p:blipFill>
          <a:blip r:embed="rId4">
            <a:alphaModFix/>
          </a:blip>
          <a:stretch>
            <a:fillRect/>
          </a:stretch>
        </p:blipFill>
        <p:spPr>
          <a:xfrm>
            <a:off x="5817910" y="1804800"/>
            <a:ext cx="790165" cy="646501"/>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45" name="Shape 345"/>
        <p:cNvGrpSpPr/>
        <p:nvPr/>
      </p:nvGrpSpPr>
      <p:grpSpPr>
        <a:xfrm>
          <a:off x="0" y="0"/>
          <a:ext cx="0" cy="0"/>
          <a:chOff x="0" y="0"/>
          <a:chExt cx="0" cy="0"/>
        </a:xfrm>
      </p:grpSpPr>
      <p:pic>
        <p:nvPicPr>
          <p:cNvPr id="346" name="Google Shape;346;p4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47" name="Google Shape;347;p4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48" name="Google Shape;348;p44"/>
          <p:cNvSpPr txBox="1"/>
          <p:nvPr/>
        </p:nvSpPr>
        <p:spPr>
          <a:xfrm>
            <a:off x="713550" y="1434150"/>
            <a:ext cx="7224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a:t>
            </a:r>
            <a:r>
              <a:rPr b="1" lang="es" sz="1700">
                <a:solidFill>
                  <a:schemeClr val="accent6"/>
                </a:solidFill>
              </a:rPr>
              <a:t>hiperparametros por default </a:t>
            </a:r>
            <a:endParaRPr b="1" sz="1700">
              <a:solidFill>
                <a:schemeClr val="accent6"/>
              </a:solidFill>
            </a:endParaRPr>
          </a:p>
        </p:txBody>
      </p:sp>
      <p:sp>
        <p:nvSpPr>
          <p:cNvPr id="349" name="Google Shape;349;p44"/>
          <p:cNvSpPr txBox="1"/>
          <p:nvPr/>
        </p:nvSpPr>
        <p:spPr>
          <a:xfrm>
            <a:off x="713550" y="1880550"/>
            <a:ext cx="6777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KNN</a:t>
            </a:r>
            <a:endParaRPr b="1" sz="1500">
              <a:solidFill>
                <a:schemeClr val="lt1"/>
              </a:solidFill>
            </a:endParaRPr>
          </a:p>
        </p:txBody>
      </p:sp>
      <p:pic>
        <p:nvPicPr>
          <p:cNvPr id="350" name="Google Shape;350;p44"/>
          <p:cNvPicPr preferRelativeResize="0"/>
          <p:nvPr/>
        </p:nvPicPr>
        <p:blipFill>
          <a:blip r:embed="rId4">
            <a:alphaModFix/>
          </a:blip>
          <a:stretch>
            <a:fillRect/>
          </a:stretch>
        </p:blipFill>
        <p:spPr>
          <a:xfrm>
            <a:off x="713550" y="2357550"/>
            <a:ext cx="8050427" cy="2185575"/>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54" name="Shape 354"/>
        <p:cNvGrpSpPr/>
        <p:nvPr/>
      </p:nvGrpSpPr>
      <p:grpSpPr>
        <a:xfrm>
          <a:off x="0" y="0"/>
          <a:ext cx="0" cy="0"/>
          <a:chOff x="0" y="0"/>
          <a:chExt cx="0" cy="0"/>
        </a:xfrm>
      </p:grpSpPr>
      <p:pic>
        <p:nvPicPr>
          <p:cNvPr id="355" name="Google Shape;355;p4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56" name="Google Shape;356;p4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57" name="Google Shape;357;p45"/>
          <p:cNvSpPr txBox="1"/>
          <p:nvPr/>
        </p:nvSpPr>
        <p:spPr>
          <a:xfrm>
            <a:off x="713550" y="1434150"/>
            <a:ext cx="7224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a:t>
            </a:r>
            <a:r>
              <a:rPr b="1" lang="es" sz="1700">
                <a:solidFill>
                  <a:schemeClr val="accent6"/>
                </a:solidFill>
              </a:rPr>
              <a:t>hiperparametros por default </a:t>
            </a:r>
            <a:endParaRPr b="1" sz="1700">
              <a:solidFill>
                <a:schemeClr val="accent6"/>
              </a:solidFill>
            </a:endParaRPr>
          </a:p>
        </p:txBody>
      </p:sp>
      <p:sp>
        <p:nvSpPr>
          <p:cNvPr id="358" name="Google Shape;358;p45"/>
          <p:cNvSpPr txBox="1"/>
          <p:nvPr/>
        </p:nvSpPr>
        <p:spPr>
          <a:xfrm>
            <a:off x="713550" y="1880550"/>
            <a:ext cx="7005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SVM</a:t>
            </a:r>
            <a:endParaRPr b="1" sz="1500">
              <a:solidFill>
                <a:schemeClr val="lt1"/>
              </a:solidFill>
            </a:endParaRPr>
          </a:p>
        </p:txBody>
      </p:sp>
      <p:pic>
        <p:nvPicPr>
          <p:cNvPr id="359" name="Google Shape;359;p45"/>
          <p:cNvPicPr preferRelativeResize="0"/>
          <p:nvPr/>
        </p:nvPicPr>
        <p:blipFill>
          <a:blip r:embed="rId4">
            <a:alphaModFix/>
          </a:blip>
          <a:stretch>
            <a:fillRect/>
          </a:stretch>
        </p:blipFill>
        <p:spPr>
          <a:xfrm>
            <a:off x="321925" y="2571752"/>
            <a:ext cx="8500152" cy="17971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63" name="Shape 363"/>
        <p:cNvGrpSpPr/>
        <p:nvPr/>
      </p:nvGrpSpPr>
      <p:grpSpPr>
        <a:xfrm>
          <a:off x="0" y="0"/>
          <a:ext cx="0" cy="0"/>
          <a:chOff x="0" y="0"/>
          <a:chExt cx="0" cy="0"/>
        </a:xfrm>
      </p:grpSpPr>
      <p:pic>
        <p:nvPicPr>
          <p:cNvPr id="364" name="Google Shape;364;p4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65" name="Google Shape;365;p4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66" name="Google Shape;366;p46"/>
          <p:cNvSpPr txBox="1"/>
          <p:nvPr/>
        </p:nvSpPr>
        <p:spPr>
          <a:xfrm>
            <a:off x="713550" y="1434150"/>
            <a:ext cx="7224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a:t>
            </a:r>
            <a:r>
              <a:rPr b="1" lang="es" sz="1700">
                <a:solidFill>
                  <a:schemeClr val="accent6"/>
                </a:solidFill>
              </a:rPr>
              <a:t>hiperparametros por default </a:t>
            </a:r>
            <a:endParaRPr b="1" sz="1700">
              <a:solidFill>
                <a:schemeClr val="accent6"/>
              </a:solidFill>
            </a:endParaRPr>
          </a:p>
        </p:txBody>
      </p:sp>
      <p:sp>
        <p:nvSpPr>
          <p:cNvPr id="367" name="Google Shape;367;p46"/>
          <p:cNvSpPr txBox="1"/>
          <p:nvPr/>
        </p:nvSpPr>
        <p:spPr>
          <a:xfrm>
            <a:off x="713550" y="1880550"/>
            <a:ext cx="16017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Random Forest</a:t>
            </a:r>
            <a:endParaRPr b="1" sz="1500">
              <a:solidFill>
                <a:schemeClr val="lt1"/>
              </a:solidFill>
            </a:endParaRPr>
          </a:p>
        </p:txBody>
      </p:sp>
      <p:pic>
        <p:nvPicPr>
          <p:cNvPr id="368" name="Google Shape;368;p46"/>
          <p:cNvPicPr preferRelativeResize="0"/>
          <p:nvPr/>
        </p:nvPicPr>
        <p:blipFill>
          <a:blip r:embed="rId4">
            <a:alphaModFix/>
          </a:blip>
          <a:stretch>
            <a:fillRect/>
          </a:stretch>
        </p:blipFill>
        <p:spPr>
          <a:xfrm>
            <a:off x="398525" y="2571750"/>
            <a:ext cx="8346952" cy="179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72" name="Shape 372"/>
        <p:cNvGrpSpPr/>
        <p:nvPr/>
      </p:nvGrpSpPr>
      <p:grpSpPr>
        <a:xfrm>
          <a:off x="0" y="0"/>
          <a:ext cx="0" cy="0"/>
          <a:chOff x="0" y="0"/>
          <a:chExt cx="0" cy="0"/>
        </a:xfrm>
      </p:grpSpPr>
      <p:pic>
        <p:nvPicPr>
          <p:cNvPr id="373" name="Google Shape;373;p4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74" name="Google Shape;374;p4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75" name="Google Shape;375;p47"/>
          <p:cNvSpPr txBox="1"/>
          <p:nvPr/>
        </p:nvSpPr>
        <p:spPr>
          <a:xfrm>
            <a:off x="713550" y="1434150"/>
            <a:ext cx="7224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a:t>
            </a:r>
            <a:r>
              <a:rPr b="1" lang="es" sz="1700">
                <a:solidFill>
                  <a:schemeClr val="accent6"/>
                </a:solidFill>
              </a:rPr>
              <a:t>hiperparametros por default </a:t>
            </a:r>
            <a:endParaRPr b="1" sz="1700">
              <a:solidFill>
                <a:schemeClr val="accent6"/>
              </a:solidFill>
            </a:endParaRPr>
          </a:p>
        </p:txBody>
      </p:sp>
      <p:sp>
        <p:nvSpPr>
          <p:cNvPr id="376" name="Google Shape;376;p47"/>
          <p:cNvSpPr txBox="1"/>
          <p:nvPr/>
        </p:nvSpPr>
        <p:spPr>
          <a:xfrm>
            <a:off x="713550" y="1880550"/>
            <a:ext cx="20235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Regresión </a:t>
            </a:r>
            <a:r>
              <a:rPr b="1" lang="es" sz="1500">
                <a:solidFill>
                  <a:schemeClr val="lt1"/>
                </a:solidFill>
              </a:rPr>
              <a:t>Logística</a:t>
            </a:r>
            <a:endParaRPr b="1" sz="1500">
              <a:solidFill>
                <a:schemeClr val="lt1"/>
              </a:solidFill>
            </a:endParaRPr>
          </a:p>
        </p:txBody>
      </p:sp>
      <p:pic>
        <p:nvPicPr>
          <p:cNvPr id="377" name="Google Shape;377;p47"/>
          <p:cNvPicPr preferRelativeResize="0"/>
          <p:nvPr/>
        </p:nvPicPr>
        <p:blipFill>
          <a:blip r:embed="rId4">
            <a:alphaModFix/>
          </a:blip>
          <a:stretch>
            <a:fillRect/>
          </a:stretch>
        </p:blipFill>
        <p:spPr>
          <a:xfrm>
            <a:off x="713550" y="2571748"/>
            <a:ext cx="7716900" cy="1635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81" name="Shape 381"/>
        <p:cNvGrpSpPr/>
        <p:nvPr/>
      </p:nvGrpSpPr>
      <p:grpSpPr>
        <a:xfrm>
          <a:off x="0" y="0"/>
          <a:ext cx="0" cy="0"/>
          <a:chOff x="0" y="0"/>
          <a:chExt cx="0" cy="0"/>
        </a:xfrm>
      </p:grpSpPr>
      <p:pic>
        <p:nvPicPr>
          <p:cNvPr id="382" name="Google Shape;382;p4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83" name="Google Shape;383;p4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84" name="Google Shape;384;p48"/>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RandomSearch</a:t>
            </a:r>
            <a:endParaRPr b="1" sz="1700">
              <a:solidFill>
                <a:schemeClr val="accent6"/>
              </a:solidFill>
            </a:endParaRPr>
          </a:p>
        </p:txBody>
      </p:sp>
      <p:sp>
        <p:nvSpPr>
          <p:cNvPr id="385" name="Google Shape;385;p48"/>
          <p:cNvSpPr txBox="1"/>
          <p:nvPr/>
        </p:nvSpPr>
        <p:spPr>
          <a:xfrm>
            <a:off x="713550" y="2181450"/>
            <a:ext cx="6435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KNN</a:t>
            </a:r>
            <a:endParaRPr b="1" sz="1500">
              <a:solidFill>
                <a:schemeClr val="lt1"/>
              </a:solidFill>
            </a:endParaRPr>
          </a:p>
        </p:txBody>
      </p:sp>
      <p:pic>
        <p:nvPicPr>
          <p:cNvPr id="386" name="Google Shape;386;p48"/>
          <p:cNvPicPr preferRelativeResize="0"/>
          <p:nvPr/>
        </p:nvPicPr>
        <p:blipFill>
          <a:blip r:embed="rId4">
            <a:alphaModFix/>
          </a:blip>
          <a:stretch>
            <a:fillRect/>
          </a:stretch>
        </p:blipFill>
        <p:spPr>
          <a:xfrm>
            <a:off x="1722100" y="2661950"/>
            <a:ext cx="5023326" cy="235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90" name="Shape 390"/>
        <p:cNvGrpSpPr/>
        <p:nvPr/>
      </p:nvGrpSpPr>
      <p:grpSpPr>
        <a:xfrm>
          <a:off x="0" y="0"/>
          <a:ext cx="0" cy="0"/>
          <a:chOff x="0" y="0"/>
          <a:chExt cx="0" cy="0"/>
        </a:xfrm>
      </p:grpSpPr>
      <p:pic>
        <p:nvPicPr>
          <p:cNvPr id="391" name="Google Shape;391;p49"/>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392" name="Google Shape;392;p49"/>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393" name="Google Shape;393;p49"/>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RandomSearch</a:t>
            </a:r>
            <a:endParaRPr b="1" sz="1700">
              <a:solidFill>
                <a:schemeClr val="accent6"/>
              </a:solidFill>
            </a:endParaRPr>
          </a:p>
        </p:txBody>
      </p:sp>
      <p:sp>
        <p:nvSpPr>
          <p:cNvPr id="394" name="Google Shape;394;p49"/>
          <p:cNvSpPr txBox="1"/>
          <p:nvPr/>
        </p:nvSpPr>
        <p:spPr>
          <a:xfrm>
            <a:off x="713550" y="2181450"/>
            <a:ext cx="7233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SVM</a:t>
            </a:r>
            <a:endParaRPr b="1" sz="1500">
              <a:solidFill>
                <a:schemeClr val="lt1"/>
              </a:solidFill>
            </a:endParaRPr>
          </a:p>
        </p:txBody>
      </p:sp>
      <p:pic>
        <p:nvPicPr>
          <p:cNvPr id="395" name="Google Shape;395;p49"/>
          <p:cNvPicPr preferRelativeResize="0"/>
          <p:nvPr/>
        </p:nvPicPr>
        <p:blipFill>
          <a:blip r:embed="rId4">
            <a:alphaModFix/>
          </a:blip>
          <a:stretch>
            <a:fillRect/>
          </a:stretch>
        </p:blipFill>
        <p:spPr>
          <a:xfrm>
            <a:off x="1801925" y="2645425"/>
            <a:ext cx="4826824" cy="22830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99" name="Shape 399"/>
        <p:cNvGrpSpPr/>
        <p:nvPr/>
      </p:nvGrpSpPr>
      <p:grpSpPr>
        <a:xfrm>
          <a:off x="0" y="0"/>
          <a:ext cx="0" cy="0"/>
          <a:chOff x="0" y="0"/>
          <a:chExt cx="0" cy="0"/>
        </a:xfrm>
      </p:grpSpPr>
      <p:pic>
        <p:nvPicPr>
          <p:cNvPr id="400" name="Google Shape;400;p50"/>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01" name="Google Shape;401;p50"/>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02" name="Google Shape;402;p50"/>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RandomSearch</a:t>
            </a:r>
            <a:endParaRPr b="1" sz="1700">
              <a:solidFill>
                <a:schemeClr val="accent6"/>
              </a:solidFill>
            </a:endParaRPr>
          </a:p>
        </p:txBody>
      </p:sp>
      <p:sp>
        <p:nvSpPr>
          <p:cNvPr id="403" name="Google Shape;403;p50"/>
          <p:cNvSpPr txBox="1"/>
          <p:nvPr/>
        </p:nvSpPr>
        <p:spPr>
          <a:xfrm>
            <a:off x="713550" y="2181450"/>
            <a:ext cx="17499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Random Forest</a:t>
            </a:r>
            <a:endParaRPr b="1" sz="1500">
              <a:solidFill>
                <a:schemeClr val="lt1"/>
              </a:solidFill>
            </a:endParaRPr>
          </a:p>
        </p:txBody>
      </p:sp>
      <p:pic>
        <p:nvPicPr>
          <p:cNvPr id="404" name="Google Shape;404;p50"/>
          <p:cNvPicPr preferRelativeResize="0"/>
          <p:nvPr/>
        </p:nvPicPr>
        <p:blipFill>
          <a:blip r:embed="rId4">
            <a:alphaModFix/>
          </a:blip>
          <a:stretch>
            <a:fillRect/>
          </a:stretch>
        </p:blipFill>
        <p:spPr>
          <a:xfrm>
            <a:off x="1847550" y="2690725"/>
            <a:ext cx="4781174" cy="222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08" name="Shape 408"/>
        <p:cNvGrpSpPr/>
        <p:nvPr/>
      </p:nvGrpSpPr>
      <p:grpSpPr>
        <a:xfrm>
          <a:off x="0" y="0"/>
          <a:ext cx="0" cy="0"/>
          <a:chOff x="0" y="0"/>
          <a:chExt cx="0" cy="0"/>
        </a:xfrm>
      </p:grpSpPr>
      <p:pic>
        <p:nvPicPr>
          <p:cNvPr id="409" name="Google Shape;409;p51"/>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10" name="Google Shape;410;p51"/>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11" name="Google Shape;411;p51"/>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RandomSearch</a:t>
            </a:r>
            <a:endParaRPr b="1" sz="1700">
              <a:solidFill>
                <a:schemeClr val="accent6"/>
              </a:solidFill>
            </a:endParaRPr>
          </a:p>
        </p:txBody>
      </p:sp>
      <p:sp>
        <p:nvSpPr>
          <p:cNvPr id="412" name="Google Shape;412;p51"/>
          <p:cNvSpPr txBox="1"/>
          <p:nvPr/>
        </p:nvSpPr>
        <p:spPr>
          <a:xfrm>
            <a:off x="713550" y="2181450"/>
            <a:ext cx="20463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Regresión </a:t>
            </a:r>
            <a:r>
              <a:rPr b="1" lang="es" sz="1500">
                <a:solidFill>
                  <a:schemeClr val="lt1"/>
                </a:solidFill>
              </a:rPr>
              <a:t>Logística</a:t>
            </a:r>
            <a:endParaRPr b="1" sz="1500">
              <a:solidFill>
                <a:schemeClr val="lt1"/>
              </a:solidFill>
            </a:endParaRPr>
          </a:p>
        </p:txBody>
      </p:sp>
      <p:pic>
        <p:nvPicPr>
          <p:cNvPr id="413" name="Google Shape;413;p51"/>
          <p:cNvPicPr preferRelativeResize="0"/>
          <p:nvPr/>
        </p:nvPicPr>
        <p:blipFill>
          <a:blip r:embed="rId4">
            <a:alphaModFix/>
          </a:blip>
          <a:stretch>
            <a:fillRect/>
          </a:stretch>
        </p:blipFill>
        <p:spPr>
          <a:xfrm>
            <a:off x="1744900" y="2663525"/>
            <a:ext cx="4924174" cy="235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86" name="Google Shape;86;p1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87" name="Google Shape;87;p16"/>
          <p:cNvSpPr txBox="1"/>
          <p:nvPr>
            <p:ph type="ctrTitle"/>
          </p:nvPr>
        </p:nvSpPr>
        <p:spPr>
          <a:xfrm>
            <a:off x="713550" y="1428750"/>
            <a:ext cx="4771200" cy="4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s" sz="1700">
                <a:solidFill>
                  <a:schemeClr val="lt1"/>
                </a:solidFill>
              </a:rPr>
              <a:t>Tabla de versionado</a:t>
            </a:r>
            <a:endParaRPr b="1" sz="1700">
              <a:solidFill>
                <a:schemeClr val="lt1"/>
              </a:solidFill>
            </a:endParaRPr>
          </a:p>
        </p:txBody>
      </p:sp>
      <p:sp>
        <p:nvSpPr>
          <p:cNvPr id="88" name="Google Shape;88;p16"/>
          <p:cNvSpPr txBox="1"/>
          <p:nvPr/>
        </p:nvSpPr>
        <p:spPr>
          <a:xfrm>
            <a:off x="713550" y="1837250"/>
            <a:ext cx="38583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Char char="-"/>
            </a:pPr>
            <a:r>
              <a:rPr lang="es" sz="1500">
                <a:solidFill>
                  <a:schemeClr val="lt1"/>
                </a:solidFill>
              </a:rPr>
              <a:t>Borradores</a:t>
            </a:r>
            <a:endParaRPr sz="1500">
              <a:solidFill>
                <a:schemeClr val="lt1"/>
              </a:solidFill>
            </a:endParaRPr>
          </a:p>
          <a:p>
            <a:pPr indent="-323850" lvl="0" marL="457200" rtl="0" algn="l">
              <a:spcBef>
                <a:spcPts val="0"/>
              </a:spcBef>
              <a:spcAft>
                <a:spcPts val="0"/>
              </a:spcAft>
              <a:buClr>
                <a:schemeClr val="lt1"/>
              </a:buClr>
              <a:buSzPts val="1500"/>
              <a:buChar char="-"/>
            </a:pPr>
            <a:r>
              <a:rPr lang="es" sz="1500">
                <a:solidFill>
                  <a:schemeClr val="lt1"/>
                </a:solidFill>
              </a:rPr>
              <a:t>Primera entrega del proyecto final (25/01/2022)</a:t>
            </a:r>
            <a:endParaRPr sz="1500">
              <a:solidFill>
                <a:schemeClr val="lt1"/>
              </a:solidFill>
            </a:endParaRPr>
          </a:p>
          <a:p>
            <a:pPr indent="-323850" lvl="0" marL="457200" rtl="0" algn="l">
              <a:spcBef>
                <a:spcPts val="0"/>
              </a:spcBef>
              <a:spcAft>
                <a:spcPts val="0"/>
              </a:spcAft>
              <a:buClr>
                <a:schemeClr val="lt1"/>
              </a:buClr>
              <a:buSzPts val="1500"/>
              <a:buChar char="-"/>
            </a:pPr>
            <a:r>
              <a:rPr lang="es" sz="1500">
                <a:solidFill>
                  <a:schemeClr val="lt1"/>
                </a:solidFill>
              </a:rPr>
              <a:t>Segunda entrega del proyecto final (17/02/2022)</a:t>
            </a:r>
            <a:endParaRPr sz="1500">
              <a:solidFill>
                <a:schemeClr val="lt1"/>
              </a:solidFill>
            </a:endParaRPr>
          </a:p>
          <a:p>
            <a:pPr indent="-323850" lvl="0" marL="457200" rtl="0" algn="l">
              <a:spcBef>
                <a:spcPts val="0"/>
              </a:spcBef>
              <a:spcAft>
                <a:spcPts val="0"/>
              </a:spcAft>
              <a:buClr>
                <a:schemeClr val="lt1"/>
              </a:buClr>
              <a:buSzPts val="1500"/>
              <a:buChar char="-"/>
            </a:pPr>
            <a:r>
              <a:rPr lang="es" sz="1500">
                <a:solidFill>
                  <a:schemeClr val="lt1"/>
                </a:solidFill>
              </a:rPr>
              <a:t>Tercera entrega del proyecto final (07/03/2022</a:t>
            </a:r>
            <a:endParaRPr sz="1500">
              <a:solidFill>
                <a:schemeClr val="lt1"/>
              </a:solidFill>
            </a:endParaRPr>
          </a:p>
          <a:p>
            <a:pPr indent="-323850" lvl="0" marL="457200" rtl="0" algn="l">
              <a:spcBef>
                <a:spcPts val="0"/>
              </a:spcBef>
              <a:spcAft>
                <a:spcPts val="0"/>
              </a:spcAft>
              <a:buClr>
                <a:schemeClr val="lt1"/>
              </a:buClr>
              <a:buSzPts val="1500"/>
              <a:buChar char="-"/>
            </a:pPr>
            <a:r>
              <a:rPr lang="es" sz="1500">
                <a:solidFill>
                  <a:schemeClr val="lt1"/>
                </a:solidFill>
              </a:rPr>
              <a:t>Entrega del proyecto final (12/04/2022)</a:t>
            </a:r>
            <a:endParaRPr sz="15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17" name="Shape 417"/>
        <p:cNvGrpSpPr/>
        <p:nvPr/>
      </p:nvGrpSpPr>
      <p:grpSpPr>
        <a:xfrm>
          <a:off x="0" y="0"/>
          <a:ext cx="0" cy="0"/>
          <a:chOff x="0" y="0"/>
          <a:chExt cx="0" cy="0"/>
        </a:xfrm>
      </p:grpSpPr>
      <p:pic>
        <p:nvPicPr>
          <p:cNvPr id="418" name="Google Shape;418;p52"/>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19" name="Google Shape;419;p52"/>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20" name="Google Shape;420;p52"/>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GridSearch</a:t>
            </a:r>
            <a:endParaRPr b="1" sz="1700">
              <a:solidFill>
                <a:schemeClr val="accent6"/>
              </a:solidFill>
            </a:endParaRPr>
          </a:p>
        </p:txBody>
      </p:sp>
      <p:sp>
        <p:nvSpPr>
          <p:cNvPr id="421" name="Google Shape;421;p52"/>
          <p:cNvSpPr txBox="1"/>
          <p:nvPr/>
        </p:nvSpPr>
        <p:spPr>
          <a:xfrm>
            <a:off x="713550" y="2181450"/>
            <a:ext cx="6093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KNN</a:t>
            </a:r>
            <a:endParaRPr b="1" sz="1500">
              <a:solidFill>
                <a:schemeClr val="lt1"/>
              </a:solidFill>
            </a:endParaRPr>
          </a:p>
        </p:txBody>
      </p:sp>
      <p:pic>
        <p:nvPicPr>
          <p:cNvPr id="422" name="Google Shape;422;p52"/>
          <p:cNvPicPr preferRelativeResize="0"/>
          <p:nvPr/>
        </p:nvPicPr>
        <p:blipFill>
          <a:blip r:embed="rId4">
            <a:alphaModFix/>
          </a:blip>
          <a:stretch>
            <a:fillRect/>
          </a:stretch>
        </p:blipFill>
        <p:spPr>
          <a:xfrm>
            <a:off x="1717375" y="2680100"/>
            <a:ext cx="5013424" cy="2405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26" name="Shape 426"/>
        <p:cNvGrpSpPr/>
        <p:nvPr/>
      </p:nvGrpSpPr>
      <p:grpSpPr>
        <a:xfrm>
          <a:off x="0" y="0"/>
          <a:ext cx="0" cy="0"/>
          <a:chOff x="0" y="0"/>
          <a:chExt cx="0" cy="0"/>
        </a:xfrm>
      </p:grpSpPr>
      <p:pic>
        <p:nvPicPr>
          <p:cNvPr id="427" name="Google Shape;427;p5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28" name="Google Shape;428;p53"/>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29" name="Google Shape;429;p53"/>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GridSearch</a:t>
            </a:r>
            <a:endParaRPr b="1" sz="1700">
              <a:solidFill>
                <a:schemeClr val="accent6"/>
              </a:solidFill>
            </a:endParaRPr>
          </a:p>
        </p:txBody>
      </p:sp>
      <p:sp>
        <p:nvSpPr>
          <p:cNvPr id="430" name="Google Shape;430;p53"/>
          <p:cNvSpPr txBox="1"/>
          <p:nvPr/>
        </p:nvSpPr>
        <p:spPr>
          <a:xfrm>
            <a:off x="713550" y="2181450"/>
            <a:ext cx="6549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SVM</a:t>
            </a:r>
            <a:endParaRPr b="1" sz="1500">
              <a:solidFill>
                <a:schemeClr val="lt1"/>
              </a:solidFill>
            </a:endParaRPr>
          </a:p>
        </p:txBody>
      </p:sp>
      <p:pic>
        <p:nvPicPr>
          <p:cNvPr id="431" name="Google Shape;431;p53"/>
          <p:cNvPicPr preferRelativeResize="0"/>
          <p:nvPr/>
        </p:nvPicPr>
        <p:blipFill>
          <a:blip r:embed="rId4">
            <a:alphaModFix/>
          </a:blip>
          <a:stretch>
            <a:fillRect/>
          </a:stretch>
        </p:blipFill>
        <p:spPr>
          <a:xfrm>
            <a:off x="1756325" y="2667975"/>
            <a:ext cx="4911774" cy="2333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35" name="Shape 435"/>
        <p:cNvGrpSpPr/>
        <p:nvPr/>
      </p:nvGrpSpPr>
      <p:grpSpPr>
        <a:xfrm>
          <a:off x="0" y="0"/>
          <a:ext cx="0" cy="0"/>
          <a:chOff x="0" y="0"/>
          <a:chExt cx="0" cy="0"/>
        </a:xfrm>
      </p:grpSpPr>
      <p:pic>
        <p:nvPicPr>
          <p:cNvPr id="436" name="Google Shape;436;p5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37" name="Google Shape;437;p5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38" name="Google Shape;438;p54"/>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GridSearch</a:t>
            </a:r>
            <a:endParaRPr b="1" sz="1700">
              <a:solidFill>
                <a:schemeClr val="accent6"/>
              </a:solidFill>
            </a:endParaRPr>
          </a:p>
        </p:txBody>
      </p:sp>
      <p:sp>
        <p:nvSpPr>
          <p:cNvPr id="439" name="Google Shape;439;p54"/>
          <p:cNvSpPr txBox="1"/>
          <p:nvPr/>
        </p:nvSpPr>
        <p:spPr>
          <a:xfrm>
            <a:off x="713550" y="2181450"/>
            <a:ext cx="16245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Random Forest</a:t>
            </a:r>
            <a:endParaRPr b="1" sz="1500">
              <a:solidFill>
                <a:schemeClr val="lt1"/>
              </a:solidFill>
            </a:endParaRPr>
          </a:p>
        </p:txBody>
      </p:sp>
      <p:pic>
        <p:nvPicPr>
          <p:cNvPr id="440" name="Google Shape;440;p54"/>
          <p:cNvPicPr preferRelativeResize="0"/>
          <p:nvPr/>
        </p:nvPicPr>
        <p:blipFill>
          <a:blip r:embed="rId4">
            <a:alphaModFix/>
          </a:blip>
          <a:stretch>
            <a:fillRect/>
          </a:stretch>
        </p:blipFill>
        <p:spPr>
          <a:xfrm>
            <a:off x="1824750" y="2684125"/>
            <a:ext cx="4803976" cy="2345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44" name="Shape 444"/>
        <p:cNvGrpSpPr/>
        <p:nvPr/>
      </p:nvGrpSpPr>
      <p:grpSpPr>
        <a:xfrm>
          <a:off x="0" y="0"/>
          <a:ext cx="0" cy="0"/>
          <a:chOff x="0" y="0"/>
          <a:chExt cx="0" cy="0"/>
        </a:xfrm>
      </p:grpSpPr>
      <p:pic>
        <p:nvPicPr>
          <p:cNvPr id="445" name="Google Shape;445;p5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46" name="Google Shape;446;p5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47" name="Google Shape;447;p55"/>
          <p:cNvSpPr txBox="1"/>
          <p:nvPr/>
        </p:nvSpPr>
        <p:spPr>
          <a:xfrm>
            <a:off x="713550" y="1434150"/>
            <a:ext cx="68478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 con hiperparametros por </a:t>
            </a:r>
            <a:r>
              <a:rPr b="1" lang="es" sz="1700">
                <a:solidFill>
                  <a:schemeClr val="accent6"/>
                </a:solidFill>
              </a:rPr>
              <a:t>GridSearch</a:t>
            </a:r>
            <a:endParaRPr b="1" sz="1700">
              <a:solidFill>
                <a:schemeClr val="accent6"/>
              </a:solidFill>
            </a:endParaRPr>
          </a:p>
        </p:txBody>
      </p:sp>
      <p:sp>
        <p:nvSpPr>
          <p:cNvPr id="448" name="Google Shape;448;p55"/>
          <p:cNvSpPr txBox="1"/>
          <p:nvPr/>
        </p:nvSpPr>
        <p:spPr>
          <a:xfrm>
            <a:off x="713550" y="2181450"/>
            <a:ext cx="2034900" cy="415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lt1"/>
                </a:solidFill>
              </a:rPr>
              <a:t>Regresión </a:t>
            </a:r>
            <a:r>
              <a:rPr b="1" lang="es" sz="1500">
                <a:solidFill>
                  <a:schemeClr val="lt1"/>
                </a:solidFill>
              </a:rPr>
              <a:t>Logística</a:t>
            </a:r>
            <a:endParaRPr b="1" sz="1500">
              <a:solidFill>
                <a:schemeClr val="lt1"/>
              </a:solidFill>
            </a:endParaRPr>
          </a:p>
        </p:txBody>
      </p:sp>
      <p:pic>
        <p:nvPicPr>
          <p:cNvPr id="449" name="Google Shape;449;p55"/>
          <p:cNvPicPr preferRelativeResize="0"/>
          <p:nvPr/>
        </p:nvPicPr>
        <p:blipFill>
          <a:blip r:embed="rId4">
            <a:alphaModFix/>
          </a:blip>
          <a:stretch>
            <a:fillRect/>
          </a:stretch>
        </p:blipFill>
        <p:spPr>
          <a:xfrm>
            <a:off x="2132125" y="2665375"/>
            <a:ext cx="4879749" cy="23337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53" name="Shape 453"/>
        <p:cNvGrpSpPr/>
        <p:nvPr/>
      </p:nvGrpSpPr>
      <p:grpSpPr>
        <a:xfrm>
          <a:off x="0" y="0"/>
          <a:ext cx="0" cy="0"/>
          <a:chOff x="0" y="0"/>
          <a:chExt cx="0" cy="0"/>
        </a:xfrm>
      </p:grpSpPr>
      <p:pic>
        <p:nvPicPr>
          <p:cNvPr id="454" name="Google Shape;454;p5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55" name="Google Shape;455;p5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56" name="Google Shape;456;p56"/>
          <p:cNvSpPr txBox="1"/>
          <p:nvPr/>
        </p:nvSpPr>
        <p:spPr>
          <a:xfrm>
            <a:off x="713550" y="1387150"/>
            <a:ext cx="750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Rendimiento del mejor clasificador del caso de estudio SVM</a:t>
            </a:r>
            <a:endParaRPr b="1" sz="1700">
              <a:solidFill>
                <a:schemeClr val="lt1"/>
              </a:solidFill>
            </a:endParaRPr>
          </a:p>
        </p:txBody>
      </p:sp>
      <p:pic>
        <p:nvPicPr>
          <p:cNvPr id="457" name="Google Shape;457;p56"/>
          <p:cNvPicPr preferRelativeResize="0"/>
          <p:nvPr/>
        </p:nvPicPr>
        <p:blipFill>
          <a:blip r:embed="rId4">
            <a:alphaModFix/>
          </a:blip>
          <a:stretch>
            <a:fillRect/>
          </a:stretch>
        </p:blipFill>
        <p:spPr>
          <a:xfrm>
            <a:off x="1710700" y="1971175"/>
            <a:ext cx="6064225" cy="299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61" name="Shape 461"/>
        <p:cNvGrpSpPr/>
        <p:nvPr/>
      </p:nvGrpSpPr>
      <p:grpSpPr>
        <a:xfrm>
          <a:off x="0" y="0"/>
          <a:ext cx="0" cy="0"/>
          <a:chOff x="0" y="0"/>
          <a:chExt cx="0" cy="0"/>
        </a:xfrm>
      </p:grpSpPr>
      <p:pic>
        <p:nvPicPr>
          <p:cNvPr id="462" name="Google Shape;462;p5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63" name="Google Shape;463;p5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64" name="Google Shape;464;p57"/>
          <p:cNvSpPr txBox="1"/>
          <p:nvPr/>
        </p:nvSpPr>
        <p:spPr>
          <a:xfrm>
            <a:off x="713550" y="1387150"/>
            <a:ext cx="750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Rendimiento del mejor clasificador del caso de estudio SVM</a:t>
            </a:r>
            <a:endParaRPr b="1" sz="1700">
              <a:solidFill>
                <a:schemeClr val="lt1"/>
              </a:solidFill>
            </a:endParaRPr>
          </a:p>
        </p:txBody>
      </p:sp>
      <p:pic>
        <p:nvPicPr>
          <p:cNvPr id="465" name="Google Shape;465;p57"/>
          <p:cNvPicPr preferRelativeResize="0"/>
          <p:nvPr/>
        </p:nvPicPr>
        <p:blipFill>
          <a:blip r:embed="rId4">
            <a:alphaModFix/>
          </a:blip>
          <a:stretch>
            <a:fillRect/>
          </a:stretch>
        </p:blipFill>
        <p:spPr>
          <a:xfrm>
            <a:off x="1502150" y="1915725"/>
            <a:ext cx="5925800" cy="2876525"/>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69" name="Shape 469"/>
        <p:cNvGrpSpPr/>
        <p:nvPr/>
      </p:nvGrpSpPr>
      <p:grpSpPr>
        <a:xfrm>
          <a:off x="0" y="0"/>
          <a:ext cx="0" cy="0"/>
          <a:chOff x="0" y="0"/>
          <a:chExt cx="0" cy="0"/>
        </a:xfrm>
      </p:grpSpPr>
      <p:pic>
        <p:nvPicPr>
          <p:cNvPr id="470" name="Google Shape;470;p5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71" name="Google Shape;471;p5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72" name="Google Shape;472;p58"/>
          <p:cNvSpPr txBox="1"/>
          <p:nvPr/>
        </p:nvSpPr>
        <p:spPr>
          <a:xfrm>
            <a:off x="713550" y="1387150"/>
            <a:ext cx="750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Rendimiento del mejor clasificador del caso de estudio SVM</a:t>
            </a:r>
            <a:endParaRPr b="1" sz="1700">
              <a:solidFill>
                <a:schemeClr val="lt1"/>
              </a:solidFill>
            </a:endParaRPr>
          </a:p>
        </p:txBody>
      </p:sp>
      <p:pic>
        <p:nvPicPr>
          <p:cNvPr id="473" name="Google Shape;473;p58"/>
          <p:cNvPicPr preferRelativeResize="0"/>
          <p:nvPr/>
        </p:nvPicPr>
        <p:blipFill>
          <a:blip r:embed="rId4">
            <a:alphaModFix/>
          </a:blip>
          <a:stretch>
            <a:fillRect/>
          </a:stretch>
        </p:blipFill>
        <p:spPr>
          <a:xfrm>
            <a:off x="874300" y="1977662"/>
            <a:ext cx="7395401" cy="1188175"/>
          </a:xfrm>
          <a:prstGeom prst="rect">
            <a:avLst/>
          </a:prstGeom>
          <a:noFill/>
          <a:ln>
            <a:noFill/>
          </a:ln>
        </p:spPr>
      </p:pic>
      <p:pic>
        <p:nvPicPr>
          <p:cNvPr id="474" name="Google Shape;474;p58"/>
          <p:cNvPicPr preferRelativeResize="0"/>
          <p:nvPr/>
        </p:nvPicPr>
        <p:blipFill>
          <a:blip r:embed="rId5">
            <a:alphaModFix/>
          </a:blip>
          <a:stretch>
            <a:fillRect/>
          </a:stretch>
        </p:blipFill>
        <p:spPr>
          <a:xfrm>
            <a:off x="175250" y="3481875"/>
            <a:ext cx="8793498" cy="1142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78" name="Shape 478"/>
        <p:cNvGrpSpPr/>
        <p:nvPr/>
      </p:nvGrpSpPr>
      <p:grpSpPr>
        <a:xfrm>
          <a:off x="0" y="0"/>
          <a:ext cx="0" cy="0"/>
          <a:chOff x="0" y="0"/>
          <a:chExt cx="0" cy="0"/>
        </a:xfrm>
      </p:grpSpPr>
      <p:pic>
        <p:nvPicPr>
          <p:cNvPr id="479" name="Google Shape;479;p59"/>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80" name="Google Shape;480;p59"/>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81" name="Google Shape;481;p59"/>
          <p:cNvSpPr txBox="1"/>
          <p:nvPr/>
        </p:nvSpPr>
        <p:spPr>
          <a:xfrm>
            <a:off x="713550" y="1434150"/>
            <a:ext cx="3739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clásicos</a:t>
            </a:r>
            <a:endParaRPr b="1" sz="1700">
              <a:solidFill>
                <a:schemeClr val="lt1"/>
              </a:solidFill>
            </a:endParaRPr>
          </a:p>
        </p:txBody>
      </p:sp>
      <p:sp>
        <p:nvSpPr>
          <p:cNvPr id="482" name="Google Shape;482;p59"/>
          <p:cNvSpPr txBox="1"/>
          <p:nvPr/>
        </p:nvSpPr>
        <p:spPr>
          <a:xfrm>
            <a:off x="713550" y="1920300"/>
            <a:ext cx="750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lt1"/>
                </a:solidFill>
              </a:rPr>
              <a:t>Según la métrica </a:t>
            </a:r>
            <a:r>
              <a:rPr b="1" lang="es" sz="1500">
                <a:solidFill>
                  <a:schemeClr val="lt1"/>
                </a:solidFill>
              </a:rPr>
              <a:t>AUC </a:t>
            </a:r>
            <a:r>
              <a:rPr b="1" lang="es" sz="1500">
                <a:solidFill>
                  <a:schemeClr val="lt1"/>
                </a:solidFill>
              </a:rPr>
              <a:t>Score </a:t>
            </a:r>
            <a:r>
              <a:rPr lang="es" sz="1500">
                <a:solidFill>
                  <a:schemeClr val="lt1"/>
                </a:solidFill>
              </a:rPr>
              <a:t>el mejor modelo es:</a:t>
            </a:r>
            <a:endParaRPr sz="1500">
              <a:solidFill>
                <a:schemeClr val="lt1"/>
              </a:solidFill>
            </a:endParaRPr>
          </a:p>
        </p:txBody>
      </p:sp>
      <p:pic>
        <p:nvPicPr>
          <p:cNvPr id="483" name="Google Shape;483;p59"/>
          <p:cNvPicPr preferRelativeResize="0"/>
          <p:nvPr/>
        </p:nvPicPr>
        <p:blipFill>
          <a:blip r:embed="rId4">
            <a:alphaModFix/>
          </a:blip>
          <a:stretch>
            <a:fillRect/>
          </a:stretch>
        </p:blipFill>
        <p:spPr>
          <a:xfrm>
            <a:off x="7704647" y="3251175"/>
            <a:ext cx="790165" cy="646501"/>
          </a:xfrm>
          <a:prstGeom prst="rect">
            <a:avLst/>
          </a:prstGeom>
          <a:noFill/>
          <a:ln>
            <a:noFill/>
          </a:ln>
          <a:effectLst>
            <a:outerShdw blurRad="57150" rotWithShape="0" algn="bl" dir="12840000" dist="57150">
              <a:schemeClr val="lt1">
                <a:alpha val="20000"/>
              </a:schemeClr>
            </a:outerShdw>
          </a:effectLst>
        </p:spPr>
      </p:pic>
      <p:sp>
        <p:nvSpPr>
          <p:cNvPr id="484" name="Google Shape;484;p59"/>
          <p:cNvSpPr txBox="1"/>
          <p:nvPr/>
        </p:nvSpPr>
        <p:spPr>
          <a:xfrm>
            <a:off x="6042213" y="3189675"/>
            <a:ext cx="1971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solidFill>
                  <a:schemeClr val="lt1"/>
                </a:solidFill>
              </a:rPr>
              <a:t>Random </a:t>
            </a:r>
            <a:endParaRPr b="1" sz="1900">
              <a:solidFill>
                <a:schemeClr val="lt1"/>
              </a:solidFill>
            </a:endParaRPr>
          </a:p>
          <a:p>
            <a:pPr indent="0" lvl="0" marL="0" rtl="0" algn="ctr">
              <a:spcBef>
                <a:spcPts val="0"/>
              </a:spcBef>
              <a:spcAft>
                <a:spcPts val="0"/>
              </a:spcAft>
              <a:buNone/>
            </a:pPr>
            <a:r>
              <a:rPr b="1" lang="es" sz="1900">
                <a:solidFill>
                  <a:schemeClr val="lt1"/>
                </a:solidFill>
              </a:rPr>
              <a:t>Forest</a:t>
            </a:r>
            <a:endParaRPr b="1" sz="1900">
              <a:solidFill>
                <a:schemeClr val="lt1"/>
              </a:solidFill>
            </a:endParaRPr>
          </a:p>
        </p:txBody>
      </p:sp>
      <p:pic>
        <p:nvPicPr>
          <p:cNvPr id="485" name="Google Shape;485;p59"/>
          <p:cNvPicPr preferRelativeResize="0"/>
          <p:nvPr/>
        </p:nvPicPr>
        <p:blipFill>
          <a:blip r:embed="rId4">
            <a:alphaModFix/>
          </a:blip>
          <a:stretch>
            <a:fillRect/>
          </a:stretch>
        </p:blipFill>
        <p:spPr>
          <a:xfrm>
            <a:off x="5549197" y="3251175"/>
            <a:ext cx="790165" cy="646501"/>
          </a:xfrm>
          <a:prstGeom prst="rect">
            <a:avLst/>
          </a:prstGeom>
          <a:noFill/>
          <a:ln>
            <a:noFill/>
          </a:ln>
          <a:effectLst>
            <a:outerShdw blurRad="57150" rotWithShape="0" algn="bl" dir="12840000" dist="57150">
              <a:schemeClr val="lt1">
                <a:alpha val="20000"/>
              </a:schemeClr>
            </a:outerShdw>
          </a:effectLst>
        </p:spPr>
      </p:pic>
      <p:pic>
        <p:nvPicPr>
          <p:cNvPr id="486" name="Google Shape;486;p59"/>
          <p:cNvPicPr preferRelativeResize="0"/>
          <p:nvPr/>
        </p:nvPicPr>
        <p:blipFill>
          <a:blip r:embed="rId5">
            <a:alphaModFix/>
          </a:blip>
          <a:stretch>
            <a:fillRect/>
          </a:stretch>
        </p:blipFill>
        <p:spPr>
          <a:xfrm>
            <a:off x="1256575" y="2571750"/>
            <a:ext cx="3581400" cy="2152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90" name="Shape 490"/>
        <p:cNvGrpSpPr/>
        <p:nvPr/>
      </p:nvGrpSpPr>
      <p:grpSpPr>
        <a:xfrm>
          <a:off x="0" y="0"/>
          <a:ext cx="0" cy="0"/>
          <a:chOff x="0" y="0"/>
          <a:chExt cx="0" cy="0"/>
        </a:xfrm>
      </p:grpSpPr>
      <p:pic>
        <p:nvPicPr>
          <p:cNvPr id="491" name="Google Shape;491;p60"/>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492" name="Google Shape;492;p60"/>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493" name="Google Shape;493;p60"/>
          <p:cNvSpPr txBox="1"/>
          <p:nvPr/>
        </p:nvSpPr>
        <p:spPr>
          <a:xfrm>
            <a:off x="713550" y="2815800"/>
            <a:ext cx="3739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Plot AUC Score</a:t>
            </a:r>
            <a:endParaRPr b="1" sz="1700">
              <a:solidFill>
                <a:schemeClr val="lt1"/>
              </a:solidFill>
            </a:endParaRPr>
          </a:p>
        </p:txBody>
      </p:sp>
      <p:pic>
        <p:nvPicPr>
          <p:cNvPr id="494" name="Google Shape;494;p60"/>
          <p:cNvPicPr preferRelativeResize="0"/>
          <p:nvPr/>
        </p:nvPicPr>
        <p:blipFill>
          <a:blip r:embed="rId4">
            <a:alphaModFix/>
          </a:blip>
          <a:stretch>
            <a:fillRect/>
          </a:stretch>
        </p:blipFill>
        <p:spPr>
          <a:xfrm>
            <a:off x="2871025" y="1410275"/>
            <a:ext cx="5237675" cy="3623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98" name="Shape 498"/>
        <p:cNvGrpSpPr/>
        <p:nvPr/>
      </p:nvGrpSpPr>
      <p:grpSpPr>
        <a:xfrm>
          <a:off x="0" y="0"/>
          <a:ext cx="0" cy="0"/>
          <a:chOff x="0" y="0"/>
          <a:chExt cx="0" cy="0"/>
        </a:xfrm>
      </p:grpSpPr>
      <p:pic>
        <p:nvPicPr>
          <p:cNvPr id="499" name="Google Shape;499;p61"/>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00" name="Google Shape;500;p61"/>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01" name="Google Shape;501;p61"/>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02" name="Google Shape;502;p61"/>
          <p:cNvSpPr txBox="1"/>
          <p:nvPr/>
        </p:nvSpPr>
        <p:spPr>
          <a:xfrm>
            <a:off x="713550" y="1920300"/>
            <a:ext cx="11568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XGBoost</a:t>
            </a:r>
            <a:endParaRPr b="1" sz="1700">
              <a:solidFill>
                <a:schemeClr val="lt1"/>
              </a:solidFill>
            </a:endParaRPr>
          </a:p>
        </p:txBody>
      </p:sp>
      <p:pic>
        <p:nvPicPr>
          <p:cNvPr id="503" name="Google Shape;503;p61"/>
          <p:cNvPicPr preferRelativeResize="0"/>
          <p:nvPr/>
        </p:nvPicPr>
        <p:blipFill>
          <a:blip r:embed="rId4">
            <a:alphaModFix/>
          </a:blip>
          <a:stretch>
            <a:fillRect/>
          </a:stretch>
        </p:blipFill>
        <p:spPr>
          <a:xfrm>
            <a:off x="1400075" y="2474799"/>
            <a:ext cx="7030374" cy="2312250"/>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92" name="Shape 92"/>
        <p:cNvGrpSpPr/>
        <p:nvPr/>
      </p:nvGrpSpPr>
      <p:grpSpPr>
        <a:xfrm>
          <a:off x="0" y="0"/>
          <a:ext cx="0" cy="0"/>
          <a:chOff x="0" y="0"/>
          <a:chExt cx="0" cy="0"/>
        </a:xfrm>
      </p:grpSpPr>
      <p:pic>
        <p:nvPicPr>
          <p:cNvPr id="93" name="Google Shape;93;p1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94" name="Google Shape;94;p1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95" name="Google Shape;95;p17"/>
          <p:cNvSpPr txBox="1"/>
          <p:nvPr/>
        </p:nvSpPr>
        <p:spPr>
          <a:xfrm>
            <a:off x="3353525" y="1448650"/>
            <a:ext cx="5076900" cy="358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500">
                <a:solidFill>
                  <a:schemeClr val="lt1"/>
                </a:solidFill>
              </a:rPr>
              <a:t>Entender el problema de negocio e identificar los elementos a ser considerados para el planteamiento de un Modelo de Data Science.</a:t>
            </a:r>
            <a:endParaRPr sz="1500">
              <a:solidFill>
                <a:schemeClr val="lt1"/>
              </a:solidFill>
            </a:endParaRPr>
          </a:p>
          <a:p>
            <a:pPr indent="0" lvl="0" marL="0" rtl="0" algn="just">
              <a:lnSpc>
                <a:spcPct val="115000"/>
              </a:lnSpc>
              <a:spcBef>
                <a:spcPts val="1000"/>
              </a:spcBef>
              <a:spcAft>
                <a:spcPts val="0"/>
              </a:spcAft>
              <a:buNone/>
            </a:pPr>
            <a:r>
              <a:rPr lang="es" sz="1500">
                <a:solidFill>
                  <a:schemeClr val="lt1"/>
                </a:solidFill>
              </a:rPr>
              <a:t>Describir los datos de negocio y las relaciones entre datos mediante el Análisis Exploratorio de Datos.</a:t>
            </a:r>
            <a:endParaRPr sz="1500">
              <a:solidFill>
                <a:schemeClr val="lt1"/>
              </a:solidFill>
            </a:endParaRPr>
          </a:p>
          <a:p>
            <a:pPr indent="0" lvl="0" marL="0" rtl="0" algn="just">
              <a:lnSpc>
                <a:spcPct val="115000"/>
              </a:lnSpc>
              <a:spcBef>
                <a:spcPts val="1000"/>
              </a:spcBef>
              <a:spcAft>
                <a:spcPts val="0"/>
              </a:spcAft>
              <a:buNone/>
            </a:pPr>
            <a:r>
              <a:rPr lang="es" sz="1500">
                <a:solidFill>
                  <a:schemeClr val="lt1"/>
                </a:solidFill>
              </a:rPr>
              <a:t>Elegir el algoritmo de entrenamiento y preparar los datos para el proceso de entrenamiento del modelo.</a:t>
            </a:r>
            <a:endParaRPr sz="1500">
              <a:solidFill>
                <a:schemeClr val="lt1"/>
              </a:solidFill>
            </a:endParaRPr>
          </a:p>
          <a:p>
            <a:pPr indent="0" lvl="0" marL="0" rtl="0" algn="just">
              <a:lnSpc>
                <a:spcPct val="115000"/>
              </a:lnSpc>
              <a:spcBef>
                <a:spcPts val="1000"/>
              </a:spcBef>
              <a:spcAft>
                <a:spcPts val="0"/>
              </a:spcAft>
              <a:buNone/>
            </a:pPr>
            <a:r>
              <a:rPr lang="es" sz="1500">
                <a:solidFill>
                  <a:schemeClr val="lt1"/>
                </a:solidFill>
              </a:rPr>
              <a:t>Evaluar los indicadores de desempeño predictivo del modelo y realizar optimizaciones.</a:t>
            </a:r>
            <a:endParaRPr sz="1500">
              <a:solidFill>
                <a:schemeClr val="lt1"/>
              </a:solidFill>
            </a:endParaRPr>
          </a:p>
          <a:p>
            <a:pPr indent="0" lvl="0" marL="0" rtl="0" algn="just">
              <a:lnSpc>
                <a:spcPct val="115000"/>
              </a:lnSpc>
              <a:spcBef>
                <a:spcPts val="1000"/>
              </a:spcBef>
              <a:spcAft>
                <a:spcPts val="1000"/>
              </a:spcAft>
              <a:buNone/>
            </a:pPr>
            <a:r>
              <a:rPr lang="es" sz="1500">
                <a:solidFill>
                  <a:schemeClr val="lt1"/>
                </a:solidFill>
              </a:rPr>
              <a:t>Construir una presentación ejecutiva para la alta gerencia mostrando los resultados del modelo.</a:t>
            </a:r>
            <a:endParaRPr sz="1500">
              <a:solidFill>
                <a:schemeClr val="lt1"/>
              </a:solidFill>
            </a:endParaRPr>
          </a:p>
        </p:txBody>
      </p:sp>
      <p:pic>
        <p:nvPicPr>
          <p:cNvPr id="96" name="Google Shape;96;p17"/>
          <p:cNvPicPr preferRelativeResize="0"/>
          <p:nvPr/>
        </p:nvPicPr>
        <p:blipFill>
          <a:blip r:embed="rId4">
            <a:alphaModFix/>
          </a:blip>
          <a:stretch>
            <a:fillRect/>
          </a:stretch>
        </p:blipFill>
        <p:spPr>
          <a:xfrm>
            <a:off x="713550" y="1642525"/>
            <a:ext cx="2639974" cy="2639974"/>
          </a:xfrm>
          <a:prstGeom prst="rect">
            <a:avLst/>
          </a:prstGeom>
          <a:noFill/>
          <a:ln>
            <a:noFill/>
          </a:ln>
        </p:spPr>
      </p:pic>
      <p:sp>
        <p:nvSpPr>
          <p:cNvPr id="97" name="Google Shape;97;p17"/>
          <p:cNvSpPr txBox="1"/>
          <p:nvPr>
            <p:ph type="ctrTitle"/>
          </p:nvPr>
        </p:nvSpPr>
        <p:spPr>
          <a:xfrm>
            <a:off x="653238" y="3838775"/>
            <a:ext cx="2760600" cy="4923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990"/>
              <a:buNone/>
            </a:pPr>
            <a:r>
              <a:rPr b="1" lang="es" sz="1700">
                <a:solidFill>
                  <a:schemeClr val="lt1"/>
                </a:solidFill>
              </a:rPr>
              <a:t>Objetivos del proyecto</a:t>
            </a:r>
            <a:endParaRPr b="1" sz="17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07" name="Shape 507"/>
        <p:cNvGrpSpPr/>
        <p:nvPr/>
      </p:nvGrpSpPr>
      <p:grpSpPr>
        <a:xfrm>
          <a:off x="0" y="0"/>
          <a:ext cx="0" cy="0"/>
          <a:chOff x="0" y="0"/>
          <a:chExt cx="0" cy="0"/>
        </a:xfrm>
      </p:grpSpPr>
      <p:pic>
        <p:nvPicPr>
          <p:cNvPr id="508" name="Google Shape;508;p62"/>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09" name="Google Shape;509;p62"/>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10" name="Google Shape;510;p62"/>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11" name="Google Shape;511;p62"/>
          <p:cNvSpPr txBox="1"/>
          <p:nvPr/>
        </p:nvSpPr>
        <p:spPr>
          <a:xfrm>
            <a:off x="713550" y="1920300"/>
            <a:ext cx="11568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XGBoost</a:t>
            </a:r>
            <a:endParaRPr b="1" sz="1700">
              <a:solidFill>
                <a:schemeClr val="lt1"/>
              </a:solidFill>
            </a:endParaRPr>
          </a:p>
        </p:txBody>
      </p:sp>
      <p:pic>
        <p:nvPicPr>
          <p:cNvPr id="512" name="Google Shape;512;p62"/>
          <p:cNvPicPr preferRelativeResize="0"/>
          <p:nvPr/>
        </p:nvPicPr>
        <p:blipFill>
          <a:blip r:embed="rId4">
            <a:alphaModFix/>
          </a:blip>
          <a:stretch>
            <a:fillRect/>
          </a:stretch>
        </p:blipFill>
        <p:spPr>
          <a:xfrm>
            <a:off x="2566050" y="1920300"/>
            <a:ext cx="4460899" cy="3056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16" name="Shape 516"/>
        <p:cNvGrpSpPr/>
        <p:nvPr/>
      </p:nvGrpSpPr>
      <p:grpSpPr>
        <a:xfrm>
          <a:off x="0" y="0"/>
          <a:ext cx="0" cy="0"/>
          <a:chOff x="0" y="0"/>
          <a:chExt cx="0" cy="0"/>
        </a:xfrm>
      </p:grpSpPr>
      <p:pic>
        <p:nvPicPr>
          <p:cNvPr id="517" name="Google Shape;517;p63"/>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18" name="Google Shape;518;p63"/>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19" name="Google Shape;519;p63"/>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20" name="Google Shape;520;p63"/>
          <p:cNvSpPr txBox="1"/>
          <p:nvPr/>
        </p:nvSpPr>
        <p:spPr>
          <a:xfrm>
            <a:off x="713550" y="1920300"/>
            <a:ext cx="7692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GBC</a:t>
            </a:r>
            <a:endParaRPr b="1" sz="1700">
              <a:solidFill>
                <a:schemeClr val="lt1"/>
              </a:solidFill>
            </a:endParaRPr>
          </a:p>
        </p:txBody>
      </p:sp>
      <p:pic>
        <p:nvPicPr>
          <p:cNvPr id="521" name="Google Shape;521;p63"/>
          <p:cNvPicPr preferRelativeResize="0"/>
          <p:nvPr/>
        </p:nvPicPr>
        <p:blipFill>
          <a:blip r:embed="rId4">
            <a:alphaModFix/>
          </a:blip>
          <a:stretch>
            <a:fillRect/>
          </a:stretch>
        </p:blipFill>
        <p:spPr>
          <a:xfrm>
            <a:off x="844502" y="2640200"/>
            <a:ext cx="7454999" cy="1813650"/>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25" name="Shape 525"/>
        <p:cNvGrpSpPr/>
        <p:nvPr/>
      </p:nvGrpSpPr>
      <p:grpSpPr>
        <a:xfrm>
          <a:off x="0" y="0"/>
          <a:ext cx="0" cy="0"/>
          <a:chOff x="0" y="0"/>
          <a:chExt cx="0" cy="0"/>
        </a:xfrm>
      </p:grpSpPr>
      <p:pic>
        <p:nvPicPr>
          <p:cNvPr id="526" name="Google Shape;526;p64"/>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27" name="Google Shape;527;p64"/>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28" name="Google Shape;528;p64"/>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29" name="Google Shape;529;p64"/>
          <p:cNvSpPr txBox="1"/>
          <p:nvPr/>
        </p:nvSpPr>
        <p:spPr>
          <a:xfrm>
            <a:off x="713550" y="1920300"/>
            <a:ext cx="7692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GBC</a:t>
            </a:r>
            <a:endParaRPr b="1" sz="1700">
              <a:solidFill>
                <a:schemeClr val="lt1"/>
              </a:solidFill>
            </a:endParaRPr>
          </a:p>
        </p:txBody>
      </p:sp>
      <p:pic>
        <p:nvPicPr>
          <p:cNvPr id="530" name="Google Shape;530;p64"/>
          <p:cNvPicPr preferRelativeResize="0"/>
          <p:nvPr/>
        </p:nvPicPr>
        <p:blipFill>
          <a:blip r:embed="rId4">
            <a:alphaModFix/>
          </a:blip>
          <a:stretch>
            <a:fillRect/>
          </a:stretch>
        </p:blipFill>
        <p:spPr>
          <a:xfrm>
            <a:off x="2680788" y="2366700"/>
            <a:ext cx="3782424" cy="2694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34" name="Shape 534"/>
        <p:cNvGrpSpPr/>
        <p:nvPr/>
      </p:nvGrpSpPr>
      <p:grpSpPr>
        <a:xfrm>
          <a:off x="0" y="0"/>
          <a:ext cx="0" cy="0"/>
          <a:chOff x="0" y="0"/>
          <a:chExt cx="0" cy="0"/>
        </a:xfrm>
      </p:grpSpPr>
      <p:pic>
        <p:nvPicPr>
          <p:cNvPr id="535" name="Google Shape;535;p65"/>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36" name="Google Shape;536;p65"/>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37" name="Google Shape;537;p65"/>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38" name="Google Shape;538;p65"/>
          <p:cNvSpPr txBox="1"/>
          <p:nvPr/>
        </p:nvSpPr>
        <p:spPr>
          <a:xfrm>
            <a:off x="713550" y="1920300"/>
            <a:ext cx="12594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AdaBoost</a:t>
            </a:r>
            <a:endParaRPr b="1" sz="1700">
              <a:solidFill>
                <a:schemeClr val="lt1"/>
              </a:solidFill>
            </a:endParaRPr>
          </a:p>
        </p:txBody>
      </p:sp>
      <p:pic>
        <p:nvPicPr>
          <p:cNvPr id="539" name="Google Shape;539;p65"/>
          <p:cNvPicPr preferRelativeResize="0"/>
          <p:nvPr/>
        </p:nvPicPr>
        <p:blipFill>
          <a:blip r:embed="rId4">
            <a:alphaModFix/>
          </a:blip>
          <a:stretch>
            <a:fillRect/>
          </a:stretch>
        </p:blipFill>
        <p:spPr>
          <a:xfrm>
            <a:off x="749600" y="2571755"/>
            <a:ext cx="7644800" cy="178444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43" name="Shape 543"/>
        <p:cNvGrpSpPr/>
        <p:nvPr/>
      </p:nvGrpSpPr>
      <p:grpSpPr>
        <a:xfrm>
          <a:off x="0" y="0"/>
          <a:ext cx="0" cy="0"/>
          <a:chOff x="0" y="0"/>
          <a:chExt cx="0" cy="0"/>
        </a:xfrm>
      </p:grpSpPr>
      <p:pic>
        <p:nvPicPr>
          <p:cNvPr id="544" name="Google Shape;544;p66"/>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45" name="Google Shape;545;p66"/>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46" name="Google Shape;546;p66"/>
          <p:cNvSpPr txBox="1"/>
          <p:nvPr/>
        </p:nvSpPr>
        <p:spPr>
          <a:xfrm>
            <a:off x="713550" y="1434150"/>
            <a:ext cx="493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Resultados de modelos de Boosting</a:t>
            </a:r>
            <a:endParaRPr b="1" sz="1700">
              <a:solidFill>
                <a:schemeClr val="lt1"/>
              </a:solidFill>
            </a:endParaRPr>
          </a:p>
        </p:txBody>
      </p:sp>
      <p:sp>
        <p:nvSpPr>
          <p:cNvPr id="547" name="Google Shape;547;p66"/>
          <p:cNvSpPr txBox="1"/>
          <p:nvPr/>
        </p:nvSpPr>
        <p:spPr>
          <a:xfrm>
            <a:off x="713550" y="1920300"/>
            <a:ext cx="1259400" cy="446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rPr>
              <a:t>AdaBoost</a:t>
            </a:r>
            <a:endParaRPr b="1" sz="1700">
              <a:solidFill>
                <a:schemeClr val="lt1"/>
              </a:solidFill>
            </a:endParaRPr>
          </a:p>
        </p:txBody>
      </p:sp>
      <p:pic>
        <p:nvPicPr>
          <p:cNvPr id="548" name="Google Shape;548;p66"/>
          <p:cNvPicPr preferRelativeResize="0"/>
          <p:nvPr/>
        </p:nvPicPr>
        <p:blipFill>
          <a:blip r:embed="rId4">
            <a:alphaModFix/>
          </a:blip>
          <a:stretch>
            <a:fillRect/>
          </a:stretch>
        </p:blipFill>
        <p:spPr>
          <a:xfrm>
            <a:off x="2500825" y="1880550"/>
            <a:ext cx="4250749" cy="3098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52" name="Shape 552"/>
        <p:cNvGrpSpPr/>
        <p:nvPr/>
      </p:nvGrpSpPr>
      <p:grpSpPr>
        <a:xfrm>
          <a:off x="0" y="0"/>
          <a:ext cx="0" cy="0"/>
          <a:chOff x="0" y="0"/>
          <a:chExt cx="0" cy="0"/>
        </a:xfrm>
      </p:grpSpPr>
      <p:pic>
        <p:nvPicPr>
          <p:cNvPr id="553" name="Google Shape;553;p67"/>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54" name="Google Shape;554;p67"/>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55" name="Google Shape;555;p67"/>
          <p:cNvSpPr txBox="1"/>
          <p:nvPr/>
        </p:nvSpPr>
        <p:spPr>
          <a:xfrm>
            <a:off x="713550" y="1434150"/>
            <a:ext cx="7716900" cy="36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Futuras </a:t>
            </a:r>
            <a:r>
              <a:rPr b="1" lang="es" sz="1700">
                <a:solidFill>
                  <a:schemeClr val="lt1"/>
                </a:solidFill>
              </a:rPr>
              <a:t>líneas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La data ha sido importada de un documento CSV alojado en la nube por lo que no es una fuente dinámica. Sería bueno incorporar un código de minería para la obtención de nueva data directa desde bases de datos.</a:t>
            </a:r>
            <a:endParaRPr sz="15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Los resultados de GridSearch por los modelos de boosting no han sido agregados a este documento por no haber logrado una mejora en el resultado. Puede realizarse una intensiva y extensiva búsqueda de más hiperparametros a fin de encontrar la mejor configuración ya que se encuentran fuera de la grilla de parámetros utilizada.</a:t>
            </a:r>
            <a:endParaRPr sz="15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Utilizar modelos, herramientas y estrategias no vistas durante la cursada para complementar el trabajo realizado.</a:t>
            </a:r>
            <a:endParaRPr sz="1500">
              <a:solidFill>
                <a:schemeClr val="lt1"/>
              </a:solidFill>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559" name="Shape 559"/>
        <p:cNvGrpSpPr/>
        <p:nvPr/>
      </p:nvGrpSpPr>
      <p:grpSpPr>
        <a:xfrm>
          <a:off x="0" y="0"/>
          <a:ext cx="0" cy="0"/>
          <a:chOff x="0" y="0"/>
          <a:chExt cx="0" cy="0"/>
        </a:xfrm>
      </p:grpSpPr>
      <p:pic>
        <p:nvPicPr>
          <p:cNvPr id="560" name="Google Shape;560;p6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561" name="Google Shape;561;p6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562" name="Google Shape;562;p68"/>
          <p:cNvSpPr txBox="1"/>
          <p:nvPr/>
        </p:nvSpPr>
        <p:spPr>
          <a:xfrm>
            <a:off x="713550" y="1434150"/>
            <a:ext cx="7716900" cy="16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Conclusiones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latin typeface="Anton"/>
              <a:ea typeface="Anton"/>
              <a:cs typeface="Anton"/>
              <a:sym typeface="Anton"/>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
        <p:nvSpPr>
          <p:cNvPr id="563" name="Google Shape;563;p68"/>
          <p:cNvSpPr txBox="1"/>
          <p:nvPr/>
        </p:nvSpPr>
        <p:spPr>
          <a:xfrm>
            <a:off x="832550" y="1893175"/>
            <a:ext cx="72867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s" sz="1300">
                <a:solidFill>
                  <a:schemeClr val="lt1"/>
                </a:solidFill>
              </a:rPr>
              <a:t>Se ha implementado lo visto en el curso de Data Science e incluso más. No es una tarea sencilla elegir un algoritmo ganador con los resultados obtenidos que se encuentran muy cerrados (resultados muy buenos con pocas diferencias). Entrando a escarbar un poco entre los resultados se puede ver que el modelo de mejor desempeño fue SVM bajo GridSearch para la identificación de los mejores hiperparametros, </a:t>
            </a:r>
            <a:r>
              <a:rPr lang="es" sz="1300">
                <a:solidFill>
                  <a:schemeClr val="lt1"/>
                </a:solidFill>
              </a:rPr>
              <a:t>aquí</a:t>
            </a:r>
            <a:r>
              <a:rPr lang="es" sz="1300">
                <a:solidFill>
                  <a:schemeClr val="lt1"/>
                </a:solidFill>
              </a:rPr>
              <a:t> hubo un detalle muy notable, que clasificó un pokemon no legendario según la data pero que realmente si era un pokemon legendario (Kubfu), pasando por alto lo anterior sin considerarlo una equivocación del modelo se puede decir que el modelo tuvo un desempeño casi perfecto en el que solo se ha equivocado con un </a:t>
            </a:r>
            <a:r>
              <a:rPr lang="es" sz="1300">
                <a:solidFill>
                  <a:schemeClr val="lt1"/>
                </a:solidFill>
              </a:rPr>
              <a:t>pokémon</a:t>
            </a:r>
            <a:r>
              <a:rPr lang="es" sz="1300">
                <a:solidFill>
                  <a:schemeClr val="lt1"/>
                </a:solidFill>
              </a:rPr>
              <a:t> de </a:t>
            </a:r>
            <a:r>
              <a:rPr lang="es" sz="1300">
                <a:solidFill>
                  <a:schemeClr val="lt1"/>
                </a:solidFill>
              </a:rPr>
              <a:t>características</a:t>
            </a:r>
            <a:r>
              <a:rPr lang="es" sz="1300">
                <a:solidFill>
                  <a:schemeClr val="lt1"/>
                </a:solidFill>
              </a:rPr>
              <a:t> completamente desbalanceadas (Deoxys Speed Form) por lo que el error es completamente comprensible. No </a:t>
            </a:r>
            <a:r>
              <a:rPr lang="es" sz="1300">
                <a:solidFill>
                  <a:schemeClr val="lt1"/>
                </a:solidFill>
              </a:rPr>
              <a:t>quedándose</a:t>
            </a:r>
            <a:r>
              <a:rPr lang="es" sz="1300">
                <a:solidFill>
                  <a:schemeClr val="lt1"/>
                </a:solidFill>
              </a:rPr>
              <a:t> </a:t>
            </a:r>
            <a:r>
              <a:rPr lang="es" sz="1300">
                <a:solidFill>
                  <a:schemeClr val="lt1"/>
                </a:solidFill>
              </a:rPr>
              <a:t>atrás</a:t>
            </a:r>
            <a:r>
              <a:rPr lang="es" sz="1300">
                <a:solidFill>
                  <a:schemeClr val="lt1"/>
                </a:solidFill>
              </a:rPr>
              <a:t>, los dos modelos de mejor desempeño seguidos de SVM son RandomForest y XGBoost que obtuvieron el mismo resultado donde ambos clasificaron de forma </a:t>
            </a:r>
            <a:r>
              <a:rPr lang="es" sz="1300">
                <a:solidFill>
                  <a:schemeClr val="lt1"/>
                </a:solidFill>
              </a:rPr>
              <a:t>errónea</a:t>
            </a:r>
            <a:r>
              <a:rPr lang="es" sz="1300">
                <a:solidFill>
                  <a:schemeClr val="lt1"/>
                </a:solidFill>
              </a:rPr>
              <a:t> 1 Pokemon más que el modelo de SVM.</a:t>
            </a:r>
            <a:endParaRPr sz="1300">
              <a:solidFill>
                <a:schemeClr val="lt1"/>
              </a:solidFill>
            </a:endParaRPr>
          </a:p>
          <a:p>
            <a:pPr indent="0" lvl="0" marL="0" rtl="0" algn="just">
              <a:spcBef>
                <a:spcPts val="0"/>
              </a:spcBef>
              <a:spcAft>
                <a:spcPts val="0"/>
              </a:spcAft>
              <a:buNone/>
            </a:pPr>
            <a:r>
              <a:rPr lang="es" sz="1300">
                <a:solidFill>
                  <a:schemeClr val="lt1"/>
                </a:solidFill>
              </a:rPr>
              <a:t>Como grupo estamos muy contentos con los resultados obtenidos, todo el proceso que se ha seguido para lograr dichos resultados y lo que se ha aprendido durante el desarrollo del proyecto y la cursada.</a:t>
            </a:r>
            <a:endParaRPr sz="1300">
              <a:solidFill>
                <a:schemeClr val="lt1"/>
              </a:solidFill>
            </a:endParaRPr>
          </a:p>
        </p:txBody>
      </p:sp>
      <p:pic>
        <p:nvPicPr>
          <p:cNvPr id="564" name="Google Shape;564;p68"/>
          <p:cNvPicPr preferRelativeResize="0"/>
          <p:nvPr/>
        </p:nvPicPr>
        <p:blipFill>
          <a:blip r:embed="rId4">
            <a:alphaModFix/>
          </a:blip>
          <a:stretch>
            <a:fillRect/>
          </a:stretch>
        </p:blipFill>
        <p:spPr>
          <a:xfrm>
            <a:off x="120575" y="4356550"/>
            <a:ext cx="592975" cy="640099"/>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01" name="Shape 101"/>
        <p:cNvGrpSpPr/>
        <p:nvPr/>
      </p:nvGrpSpPr>
      <p:grpSpPr>
        <a:xfrm>
          <a:off x="0" y="0"/>
          <a:ext cx="0" cy="0"/>
          <a:chOff x="0" y="0"/>
          <a:chExt cx="0" cy="0"/>
        </a:xfrm>
      </p:grpSpPr>
      <p:pic>
        <p:nvPicPr>
          <p:cNvPr id="102" name="Google Shape;102;p18"/>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03" name="Google Shape;103;p18"/>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04" name="Google Shape;104;p18"/>
          <p:cNvSpPr txBox="1"/>
          <p:nvPr>
            <p:ph type="ctrTitle"/>
          </p:nvPr>
        </p:nvSpPr>
        <p:spPr>
          <a:xfrm>
            <a:off x="713550" y="1531100"/>
            <a:ext cx="4960200" cy="453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1" lang="es" sz="1700">
                <a:solidFill>
                  <a:schemeClr val="lt1"/>
                </a:solidFill>
              </a:rPr>
              <a:t>Entregables</a:t>
            </a:r>
            <a:endParaRPr b="1" sz="1700">
              <a:solidFill>
                <a:schemeClr val="lt1"/>
              </a:solidFill>
            </a:endParaRPr>
          </a:p>
        </p:txBody>
      </p:sp>
      <p:sp>
        <p:nvSpPr>
          <p:cNvPr id="105" name="Google Shape;105;p18"/>
          <p:cNvSpPr txBox="1"/>
          <p:nvPr>
            <p:ph idx="1" type="subTitle"/>
          </p:nvPr>
        </p:nvSpPr>
        <p:spPr>
          <a:xfrm>
            <a:off x="713550" y="2511045"/>
            <a:ext cx="8222100" cy="202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500">
                <a:solidFill>
                  <a:schemeClr val="lt1"/>
                </a:solidFill>
              </a:rPr>
              <a:t>El entregable del proyecto final consta de dos partes: </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s" sz="1500">
                <a:solidFill>
                  <a:schemeClr val="lt1"/>
                </a:solidFill>
              </a:rPr>
              <a:t>Modelo por bloques de código en Jupyter Notebook (archivo .ipynb o Github).</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s" sz="1500">
                <a:solidFill>
                  <a:schemeClr val="lt1"/>
                </a:solidFill>
              </a:rPr>
              <a:t>Documentación Ejecutiva del Modelo con el detalle del proyecto de análisis de datos (documento en formato de Google Slides).</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11" name="Google Shape;111;p19"/>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12" name="Google Shape;112;p19"/>
          <p:cNvSpPr txBox="1"/>
          <p:nvPr/>
        </p:nvSpPr>
        <p:spPr>
          <a:xfrm>
            <a:off x="713550" y="1434150"/>
            <a:ext cx="7716900" cy="340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Sobre el proyecto</a:t>
            </a:r>
            <a:endParaRPr b="1" sz="17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b="1" sz="1700">
              <a:solidFill>
                <a:schemeClr val="lt1"/>
              </a:solidFill>
              <a:latin typeface="Anton"/>
              <a:ea typeface="Anton"/>
              <a:cs typeface="Anton"/>
              <a:sym typeface="Anton"/>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La temática y dataset fue elegido por el grupo y validado por el tutor</a:t>
            </a:r>
            <a:endParaRPr sz="15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El dataset es público, puede ser encontrado en Kaggle</a:t>
            </a:r>
            <a:endParaRPr sz="15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El dataset cuenta con una variable target categórica y en su análisis se utilizaron algoritmos de clasificación</a:t>
            </a:r>
            <a:endParaRPr sz="1500">
              <a:solidFill>
                <a:schemeClr val="lt1"/>
              </a:solidFill>
            </a:endParaRPr>
          </a:p>
          <a:p>
            <a:pPr indent="-323850" lvl="0" marL="457200" rtl="0" algn="just">
              <a:lnSpc>
                <a:spcPct val="115000"/>
              </a:lnSpc>
              <a:spcBef>
                <a:spcPts val="0"/>
              </a:spcBef>
              <a:spcAft>
                <a:spcPts val="0"/>
              </a:spcAft>
              <a:buClr>
                <a:schemeClr val="lt1"/>
              </a:buClr>
              <a:buSzPts val="1500"/>
              <a:buChar char="●"/>
            </a:pPr>
            <a:r>
              <a:rPr lang="es" sz="1500">
                <a:solidFill>
                  <a:schemeClr val="lt1"/>
                </a:solidFill>
              </a:rPr>
              <a:t>El modelo está basado en Jupyter Notebook y se encuentra documentado siendo claro para el lector no especializado y presenta un storytelling</a:t>
            </a:r>
            <a:endParaRPr sz="1500">
              <a:solidFill>
                <a:schemeClr val="lt1"/>
              </a:solidFill>
            </a:endParaRPr>
          </a:p>
          <a:p>
            <a:pPr indent="-323850" lvl="0" marL="457200" marR="0" rtl="0" algn="just">
              <a:lnSpc>
                <a:spcPct val="115000"/>
              </a:lnSpc>
              <a:spcBef>
                <a:spcPts val="0"/>
              </a:spcBef>
              <a:spcAft>
                <a:spcPts val="0"/>
              </a:spcAft>
              <a:buClr>
                <a:schemeClr val="lt1"/>
              </a:buClr>
              <a:buSzPts val="1500"/>
              <a:buChar char="●"/>
            </a:pPr>
            <a:r>
              <a:rPr lang="es" sz="1500">
                <a:solidFill>
                  <a:schemeClr val="lt1"/>
                </a:solidFill>
              </a:rPr>
              <a:t>Las conclusiones se basarán en los resultados obtenidos</a:t>
            </a:r>
            <a:endParaRPr sz="1500">
              <a:solidFill>
                <a:schemeClr val="lt1"/>
              </a:solidFill>
            </a:endParaRPr>
          </a:p>
          <a:p>
            <a:pPr indent="-323850" lvl="0" marL="457200" marR="0" rtl="0" algn="just">
              <a:lnSpc>
                <a:spcPct val="115000"/>
              </a:lnSpc>
              <a:spcBef>
                <a:spcPts val="0"/>
              </a:spcBef>
              <a:spcAft>
                <a:spcPts val="0"/>
              </a:spcAft>
              <a:buClr>
                <a:schemeClr val="lt1"/>
              </a:buClr>
              <a:buSzPts val="1500"/>
              <a:buChar char="●"/>
            </a:pPr>
            <a:r>
              <a:rPr lang="es" sz="1500">
                <a:solidFill>
                  <a:schemeClr val="lt1"/>
                </a:solidFill>
              </a:rPr>
              <a:t>La documentación ejecutiva permitirá informar a cualquier persona sobre el proyecto terminado. La presente documentación fue pensada en un usuario final sin conocimientos técnicos y que comprenda la construcción del modelo.</a:t>
            </a:r>
            <a:endParaRPr sz="15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18" name="Google Shape;118;p20"/>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19" name="Google Shape;119;p20"/>
          <p:cNvSpPr txBox="1"/>
          <p:nvPr/>
        </p:nvSpPr>
        <p:spPr>
          <a:xfrm>
            <a:off x="713550" y="1434150"/>
            <a:ext cx="7716900" cy="35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Descripción de los datos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lang="es" sz="1500">
                <a:solidFill>
                  <a:schemeClr val="lt1"/>
                </a:solidFill>
              </a:rPr>
              <a:t>Se ha trabajado sobre un dataset obtenido de Kaggle y alojado en una carpeta de Google Drive para su utilización</a:t>
            </a:r>
            <a:endParaRPr sz="1500">
              <a:solidFill>
                <a:schemeClr val="lt1"/>
              </a:solidFill>
            </a:endParaRPr>
          </a:p>
          <a:p>
            <a:pPr indent="0" lvl="0" marL="0" rtl="0" algn="l">
              <a:lnSpc>
                <a:spcPct val="115000"/>
              </a:lnSpc>
              <a:spcBef>
                <a:spcPts val="1000"/>
              </a:spcBef>
              <a:spcAft>
                <a:spcPts val="0"/>
              </a:spcAft>
              <a:buNone/>
            </a:pPr>
            <a:r>
              <a:rPr lang="es" sz="1500">
                <a:solidFill>
                  <a:schemeClr val="lt1"/>
                </a:solidFill>
              </a:rPr>
              <a:t>Este dataset cuenta con: 1045 entradas y 50 columnas</a:t>
            </a:r>
            <a:endParaRPr sz="1500">
              <a:solidFill>
                <a:schemeClr val="lt1"/>
              </a:solidFill>
            </a:endParaRPr>
          </a:p>
          <a:p>
            <a:pPr indent="0" lvl="0" marL="0" rtl="0" algn="l">
              <a:lnSpc>
                <a:spcPct val="115000"/>
              </a:lnSpc>
              <a:spcBef>
                <a:spcPts val="1000"/>
              </a:spcBef>
              <a:spcAft>
                <a:spcPts val="0"/>
              </a:spcAft>
              <a:buNone/>
            </a:pPr>
            <a:r>
              <a:rPr lang="es" sz="1500">
                <a:solidFill>
                  <a:schemeClr val="lt1"/>
                </a:solidFill>
              </a:rPr>
              <a:t>Se puede encontrar columnas como: Su </a:t>
            </a:r>
            <a:r>
              <a:rPr lang="es" sz="1500">
                <a:solidFill>
                  <a:schemeClr val="lt1"/>
                </a:solidFill>
              </a:rPr>
              <a:t>número</a:t>
            </a:r>
            <a:r>
              <a:rPr lang="es" sz="1500">
                <a:solidFill>
                  <a:schemeClr val="lt1"/>
                </a:solidFill>
              </a:rPr>
              <a:t> en la Pokedex, nombre en distintos idiomas, sus </a:t>
            </a:r>
            <a:r>
              <a:rPr lang="es" sz="1500">
                <a:solidFill>
                  <a:schemeClr val="lt1"/>
                </a:solidFill>
              </a:rPr>
              <a:t>características</a:t>
            </a:r>
            <a:r>
              <a:rPr lang="es" sz="1500">
                <a:solidFill>
                  <a:schemeClr val="lt1"/>
                </a:solidFill>
              </a:rPr>
              <a:t> como peso, tamaño, ataque, fortalezas, etc.</a:t>
            </a:r>
            <a:endParaRPr sz="1500">
              <a:solidFill>
                <a:schemeClr val="lt1"/>
              </a:solidFill>
            </a:endParaRPr>
          </a:p>
          <a:p>
            <a:pPr indent="0" lvl="0" marL="0" rtl="0" algn="l">
              <a:lnSpc>
                <a:spcPct val="115000"/>
              </a:lnSpc>
              <a:spcBef>
                <a:spcPts val="1000"/>
              </a:spcBef>
              <a:spcAft>
                <a:spcPts val="0"/>
              </a:spcAft>
              <a:buNone/>
            </a:pPr>
            <a:r>
              <a:rPr lang="es" sz="1500">
                <a:solidFill>
                  <a:schemeClr val="lt1"/>
                </a:solidFill>
              </a:rPr>
              <a:t>Fue introducida una nueva columna que nos permitiera saber si un Pokemon era o no legendario. </a:t>
            </a:r>
            <a:r>
              <a:rPr lang="es" sz="1500">
                <a:solidFill>
                  <a:schemeClr val="lt1"/>
                </a:solidFill>
              </a:rPr>
              <a:t>Según</a:t>
            </a:r>
            <a:r>
              <a:rPr lang="es" sz="1500">
                <a:solidFill>
                  <a:schemeClr val="lt1"/>
                </a:solidFill>
              </a:rPr>
              <a:t> su ‘status’ se </a:t>
            </a:r>
            <a:r>
              <a:rPr lang="es" sz="1500">
                <a:solidFill>
                  <a:schemeClr val="lt1"/>
                </a:solidFill>
              </a:rPr>
              <a:t>asignó</a:t>
            </a:r>
            <a:r>
              <a:rPr lang="es" sz="1500">
                <a:solidFill>
                  <a:schemeClr val="lt1"/>
                </a:solidFill>
              </a:rPr>
              <a:t> un valor 0 para status normal, </a:t>
            </a:r>
            <a:r>
              <a:rPr lang="es" sz="1500">
                <a:solidFill>
                  <a:schemeClr val="lt1"/>
                </a:solidFill>
              </a:rPr>
              <a:t>sub legendario</a:t>
            </a:r>
            <a:r>
              <a:rPr lang="es" sz="1500">
                <a:solidFill>
                  <a:schemeClr val="lt1"/>
                </a:solidFill>
              </a:rPr>
              <a:t>, </a:t>
            </a:r>
            <a:r>
              <a:rPr lang="es" sz="1500">
                <a:solidFill>
                  <a:schemeClr val="lt1"/>
                </a:solidFill>
              </a:rPr>
              <a:t>mítico y valor 1 para legendario.</a:t>
            </a:r>
            <a:endParaRPr sz="1500">
              <a:solidFill>
                <a:schemeClr val="lt1"/>
              </a:solidFill>
            </a:endParaRPr>
          </a:p>
          <a:p>
            <a:pPr indent="0" lvl="0" marL="0" marR="0" rtl="0" algn="just">
              <a:lnSpc>
                <a:spcPct val="115000"/>
              </a:lnSpc>
              <a:spcBef>
                <a:spcPts val="0"/>
              </a:spcBef>
              <a:spcAft>
                <a:spcPts val="0"/>
              </a:spcAft>
              <a:buNone/>
            </a:pPr>
            <a:r>
              <a:t/>
            </a:r>
            <a:endParaRPr sz="15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mt="35000"/>
          </a:blip>
          <a:stretch>
            <a:fillRect/>
          </a:stretch>
        </p:blipFill>
        <p:spPr>
          <a:xfrm>
            <a:off x="0" y="0"/>
            <a:ext cx="9143998" cy="5143500"/>
          </a:xfrm>
          <a:prstGeom prst="rect">
            <a:avLst/>
          </a:prstGeom>
          <a:noFill/>
          <a:ln>
            <a:noFill/>
          </a:ln>
          <a:effectLst>
            <a:outerShdw blurRad="57150" rotWithShape="0" algn="bl" dir="12840000" dist="57150">
              <a:schemeClr val="lt1">
                <a:alpha val="20000"/>
              </a:schemeClr>
            </a:outerShdw>
          </a:effectLst>
        </p:spPr>
      </p:pic>
      <p:sp>
        <p:nvSpPr>
          <p:cNvPr id="125" name="Google Shape;125;p21"/>
          <p:cNvSpPr txBox="1"/>
          <p:nvPr>
            <p:ph type="ctrTitle"/>
          </p:nvPr>
        </p:nvSpPr>
        <p:spPr>
          <a:xfrm>
            <a:off x="713550" y="409775"/>
            <a:ext cx="7716900" cy="895200"/>
          </a:xfrm>
          <a:prstGeom prst="rect">
            <a:avLst/>
          </a:prstGeom>
          <a:gradFill>
            <a:gsLst>
              <a:gs pos="0">
                <a:srgbClr val="FFC002"/>
              </a:gs>
              <a:gs pos="100000">
                <a:srgbClr val="795B04"/>
              </a:gs>
            </a:gsLst>
            <a:lin ang="5400012" scaled="0"/>
          </a:gra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s" sz="2400">
                <a:latin typeface="Anton"/>
                <a:ea typeface="Anton"/>
                <a:cs typeface="Anton"/>
                <a:sym typeface="Anton"/>
              </a:rPr>
              <a:t>Curso Data Science: Proyecto Final</a:t>
            </a:r>
            <a:endParaRPr i="1" sz="2400">
              <a:latin typeface="Anton"/>
              <a:ea typeface="Anton"/>
              <a:cs typeface="Anton"/>
              <a:sym typeface="Anton"/>
            </a:endParaRPr>
          </a:p>
          <a:p>
            <a:pPr indent="0" lvl="0" marL="0" rtl="0" algn="ctr">
              <a:lnSpc>
                <a:spcPct val="115000"/>
              </a:lnSpc>
              <a:spcBef>
                <a:spcPts val="0"/>
              </a:spcBef>
              <a:spcAft>
                <a:spcPts val="0"/>
              </a:spcAft>
              <a:buNone/>
            </a:pPr>
            <a:r>
              <a:rPr i="1" lang="es" sz="1800">
                <a:latin typeface="Anton"/>
                <a:ea typeface="Anton"/>
                <a:cs typeface="Anton"/>
                <a:sym typeface="Anton"/>
              </a:rPr>
              <a:t>Modelo analítico de Machine Learning</a:t>
            </a:r>
            <a:endParaRPr/>
          </a:p>
        </p:txBody>
      </p:sp>
      <p:sp>
        <p:nvSpPr>
          <p:cNvPr id="126" name="Google Shape;126;p21"/>
          <p:cNvSpPr txBox="1"/>
          <p:nvPr/>
        </p:nvSpPr>
        <p:spPr>
          <a:xfrm>
            <a:off x="713550" y="1434150"/>
            <a:ext cx="7716900" cy="181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chemeClr val="lt1"/>
                </a:solidFill>
              </a:rPr>
              <a:t>Datos exclusivos de ciertas generaciones</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just">
              <a:lnSpc>
                <a:spcPct val="115000"/>
              </a:lnSpc>
              <a:spcBef>
                <a:spcPts val="0"/>
              </a:spcBef>
              <a:spcAft>
                <a:spcPts val="0"/>
              </a:spcAft>
              <a:buNone/>
            </a:pPr>
            <a:r>
              <a:rPr lang="es" sz="1500">
                <a:solidFill>
                  <a:schemeClr val="lt1"/>
                </a:solidFill>
              </a:rPr>
              <a:t>Existían variables pokemon que podían ser encontradas exclusivamente en ciertas generaciones. Ejemplo: Un pokémon de la generación 2 con una variante disponible a partir de la generación 6. Esto claramente entorpece la data y fueron eliminados utilizando funciones complejas en su mínima expresión.</a:t>
            </a:r>
            <a:endParaRPr sz="1500">
              <a:solidFill>
                <a:schemeClr val="lt1"/>
              </a:solidFill>
              <a:latin typeface="Helvetica Neue Light"/>
              <a:ea typeface="Helvetica Neue Light"/>
              <a:cs typeface="Helvetica Neue Light"/>
              <a:sym typeface="Helvetica Neue Light"/>
            </a:endParaRPr>
          </a:p>
        </p:txBody>
      </p:sp>
      <p:pic>
        <p:nvPicPr>
          <p:cNvPr id="127" name="Google Shape;127;p21"/>
          <p:cNvPicPr preferRelativeResize="0"/>
          <p:nvPr/>
        </p:nvPicPr>
        <p:blipFill>
          <a:blip r:embed="rId4">
            <a:alphaModFix/>
          </a:blip>
          <a:stretch>
            <a:fillRect/>
          </a:stretch>
        </p:blipFill>
        <p:spPr>
          <a:xfrm>
            <a:off x="1186138" y="3262102"/>
            <a:ext cx="6771724" cy="1708750"/>
          </a:xfrm>
          <a:prstGeom prst="rect">
            <a:avLst/>
          </a:prstGeom>
          <a:noFill/>
          <a:ln>
            <a:noFill/>
          </a:ln>
          <a:effectLst>
            <a:outerShdw blurRad="57150" rotWithShape="0" algn="bl" dir="12840000" dist="57150">
              <a:schemeClr val="lt1">
                <a:alpha val="20000"/>
              </a:scheme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